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5" r:id="rId13"/>
    <p:sldId id="286" r:id="rId14"/>
    <p:sldId id="267" r:id="rId15"/>
    <p:sldId id="268" r:id="rId16"/>
    <p:sldId id="269" r:id="rId17"/>
    <p:sldId id="271" r:id="rId18"/>
    <p:sldId id="287" r:id="rId19"/>
    <p:sldId id="288" r:id="rId20"/>
    <p:sldId id="289" r:id="rId21"/>
    <p:sldId id="290" r:id="rId22"/>
    <p:sldId id="291" r:id="rId23"/>
    <p:sldId id="292" r:id="rId24"/>
    <p:sldId id="293"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305"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57FE-D631-4438-AE17-A9965DB530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0E95BD-2D0B-4886-A35E-E8F45F326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48C236-EFB3-4F2C-BD33-EA925826FD3A}"/>
              </a:ext>
            </a:extLst>
          </p:cNvPr>
          <p:cNvSpPr>
            <a:spLocks noGrp="1"/>
          </p:cNvSpPr>
          <p:nvPr>
            <p:ph type="dt" sz="half" idx="10"/>
          </p:nvPr>
        </p:nvSpPr>
        <p:spPr/>
        <p:txBody>
          <a:bodyPr/>
          <a:lstStyle/>
          <a:p>
            <a:fld id="{55374A81-1222-4BFC-97B0-C089861F776A}" type="datetimeFigureOut">
              <a:rPr lang="en-IN" smtClean="0"/>
              <a:t>28-07-2021</a:t>
            </a:fld>
            <a:endParaRPr lang="en-IN"/>
          </a:p>
        </p:txBody>
      </p:sp>
      <p:sp>
        <p:nvSpPr>
          <p:cNvPr id="5" name="Footer Placeholder 4">
            <a:extLst>
              <a:ext uri="{FF2B5EF4-FFF2-40B4-BE49-F238E27FC236}">
                <a16:creationId xmlns:a16="http://schemas.microsoft.com/office/drawing/2014/main" id="{53E4EE33-7E5C-4B01-9DF7-2132146DAE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D92AE5-1D4B-4CD8-A59B-8FB933D6E923}"/>
              </a:ext>
            </a:extLst>
          </p:cNvPr>
          <p:cNvSpPr>
            <a:spLocks noGrp="1"/>
          </p:cNvSpPr>
          <p:nvPr>
            <p:ph type="sldNum" sz="quarter" idx="12"/>
          </p:nvPr>
        </p:nvSpPr>
        <p:spPr/>
        <p:txBody>
          <a:bodyPr/>
          <a:lstStyle/>
          <a:p>
            <a:fld id="{E9127C2C-601C-4E34-9B84-E61200BE6A82}" type="slidenum">
              <a:rPr lang="en-IN" smtClean="0"/>
              <a:t>‹#›</a:t>
            </a:fld>
            <a:endParaRPr lang="en-IN"/>
          </a:p>
        </p:txBody>
      </p:sp>
    </p:spTree>
    <p:extLst>
      <p:ext uri="{BB962C8B-B14F-4D97-AF65-F5344CB8AC3E}">
        <p14:creationId xmlns:p14="http://schemas.microsoft.com/office/powerpoint/2010/main" val="987514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85EDF-63CC-4878-9B13-F4EF9F549B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4A93D3-1664-4B3C-8E72-80CC09C87C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AB99A8-1612-4F66-AE2C-8B8A689EA9E3}"/>
              </a:ext>
            </a:extLst>
          </p:cNvPr>
          <p:cNvSpPr>
            <a:spLocks noGrp="1"/>
          </p:cNvSpPr>
          <p:nvPr>
            <p:ph type="dt" sz="half" idx="10"/>
          </p:nvPr>
        </p:nvSpPr>
        <p:spPr/>
        <p:txBody>
          <a:bodyPr/>
          <a:lstStyle/>
          <a:p>
            <a:fld id="{55374A81-1222-4BFC-97B0-C089861F776A}" type="datetimeFigureOut">
              <a:rPr lang="en-IN" smtClean="0"/>
              <a:t>28-07-2021</a:t>
            </a:fld>
            <a:endParaRPr lang="en-IN"/>
          </a:p>
        </p:txBody>
      </p:sp>
      <p:sp>
        <p:nvSpPr>
          <p:cNvPr id="5" name="Footer Placeholder 4">
            <a:extLst>
              <a:ext uri="{FF2B5EF4-FFF2-40B4-BE49-F238E27FC236}">
                <a16:creationId xmlns:a16="http://schemas.microsoft.com/office/drawing/2014/main" id="{493660B1-84F9-4F27-9556-00E671C41A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74E910-CBDA-4EFC-924F-22867875E654}"/>
              </a:ext>
            </a:extLst>
          </p:cNvPr>
          <p:cNvSpPr>
            <a:spLocks noGrp="1"/>
          </p:cNvSpPr>
          <p:nvPr>
            <p:ph type="sldNum" sz="quarter" idx="12"/>
          </p:nvPr>
        </p:nvSpPr>
        <p:spPr/>
        <p:txBody>
          <a:bodyPr/>
          <a:lstStyle/>
          <a:p>
            <a:fld id="{E9127C2C-601C-4E34-9B84-E61200BE6A82}" type="slidenum">
              <a:rPr lang="en-IN" smtClean="0"/>
              <a:t>‹#›</a:t>
            </a:fld>
            <a:endParaRPr lang="en-IN"/>
          </a:p>
        </p:txBody>
      </p:sp>
    </p:spTree>
    <p:extLst>
      <p:ext uri="{BB962C8B-B14F-4D97-AF65-F5344CB8AC3E}">
        <p14:creationId xmlns:p14="http://schemas.microsoft.com/office/powerpoint/2010/main" val="2637890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F4CCF5-E8CF-40CB-8ADB-C2B11F6D61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6F63A4-C962-4880-BF09-690FAEF27C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AF1299-63CF-4B00-B324-5D37814039B3}"/>
              </a:ext>
            </a:extLst>
          </p:cNvPr>
          <p:cNvSpPr>
            <a:spLocks noGrp="1"/>
          </p:cNvSpPr>
          <p:nvPr>
            <p:ph type="dt" sz="half" idx="10"/>
          </p:nvPr>
        </p:nvSpPr>
        <p:spPr/>
        <p:txBody>
          <a:bodyPr/>
          <a:lstStyle/>
          <a:p>
            <a:fld id="{55374A81-1222-4BFC-97B0-C089861F776A}" type="datetimeFigureOut">
              <a:rPr lang="en-IN" smtClean="0"/>
              <a:t>28-07-2021</a:t>
            </a:fld>
            <a:endParaRPr lang="en-IN"/>
          </a:p>
        </p:txBody>
      </p:sp>
      <p:sp>
        <p:nvSpPr>
          <p:cNvPr id="5" name="Footer Placeholder 4">
            <a:extLst>
              <a:ext uri="{FF2B5EF4-FFF2-40B4-BE49-F238E27FC236}">
                <a16:creationId xmlns:a16="http://schemas.microsoft.com/office/drawing/2014/main" id="{E1630BBD-2A62-466B-95FB-58199976FC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D0C2FF-FB5F-4A9B-886F-3391E4DA69B5}"/>
              </a:ext>
            </a:extLst>
          </p:cNvPr>
          <p:cNvSpPr>
            <a:spLocks noGrp="1"/>
          </p:cNvSpPr>
          <p:nvPr>
            <p:ph type="sldNum" sz="quarter" idx="12"/>
          </p:nvPr>
        </p:nvSpPr>
        <p:spPr/>
        <p:txBody>
          <a:bodyPr/>
          <a:lstStyle/>
          <a:p>
            <a:fld id="{E9127C2C-601C-4E34-9B84-E61200BE6A82}" type="slidenum">
              <a:rPr lang="en-IN" smtClean="0"/>
              <a:t>‹#›</a:t>
            </a:fld>
            <a:endParaRPr lang="en-IN"/>
          </a:p>
        </p:txBody>
      </p:sp>
    </p:spTree>
    <p:extLst>
      <p:ext uri="{BB962C8B-B14F-4D97-AF65-F5344CB8AC3E}">
        <p14:creationId xmlns:p14="http://schemas.microsoft.com/office/powerpoint/2010/main" val="1606693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E6EB-1BC4-4ECD-AD89-3C766651D7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C030616-98E7-4264-A2C9-3E5881F70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84B2F4-69D5-49FA-9B53-0C284B7C11F2}"/>
              </a:ext>
            </a:extLst>
          </p:cNvPr>
          <p:cNvSpPr>
            <a:spLocks noGrp="1"/>
          </p:cNvSpPr>
          <p:nvPr>
            <p:ph type="dt" sz="half" idx="10"/>
          </p:nvPr>
        </p:nvSpPr>
        <p:spPr/>
        <p:txBody>
          <a:bodyPr/>
          <a:lstStyle/>
          <a:p>
            <a:fld id="{55374A81-1222-4BFC-97B0-C089861F776A}" type="datetimeFigureOut">
              <a:rPr lang="en-IN" smtClean="0"/>
              <a:t>28-07-2021</a:t>
            </a:fld>
            <a:endParaRPr lang="en-IN"/>
          </a:p>
        </p:txBody>
      </p:sp>
      <p:sp>
        <p:nvSpPr>
          <p:cNvPr id="5" name="Footer Placeholder 4">
            <a:extLst>
              <a:ext uri="{FF2B5EF4-FFF2-40B4-BE49-F238E27FC236}">
                <a16:creationId xmlns:a16="http://schemas.microsoft.com/office/drawing/2014/main" id="{070896E9-8E7F-4437-84A5-BFF353F80E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7CA5BE-DF01-4E23-A298-C430010FDC06}"/>
              </a:ext>
            </a:extLst>
          </p:cNvPr>
          <p:cNvSpPr>
            <a:spLocks noGrp="1"/>
          </p:cNvSpPr>
          <p:nvPr>
            <p:ph type="sldNum" sz="quarter" idx="12"/>
          </p:nvPr>
        </p:nvSpPr>
        <p:spPr/>
        <p:txBody>
          <a:bodyPr/>
          <a:lstStyle/>
          <a:p>
            <a:fld id="{E9127C2C-601C-4E34-9B84-E61200BE6A82}" type="slidenum">
              <a:rPr lang="en-IN" smtClean="0"/>
              <a:t>‹#›</a:t>
            </a:fld>
            <a:endParaRPr lang="en-IN"/>
          </a:p>
        </p:txBody>
      </p:sp>
    </p:spTree>
    <p:extLst>
      <p:ext uri="{BB962C8B-B14F-4D97-AF65-F5344CB8AC3E}">
        <p14:creationId xmlns:p14="http://schemas.microsoft.com/office/powerpoint/2010/main" val="18231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6E30-6FB9-483D-92E7-007FAEF335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883BA8B-DDC4-4D89-853F-D5778B6BBD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4820B5-67C2-4A87-B83C-350121A3BE7D}"/>
              </a:ext>
            </a:extLst>
          </p:cNvPr>
          <p:cNvSpPr>
            <a:spLocks noGrp="1"/>
          </p:cNvSpPr>
          <p:nvPr>
            <p:ph type="dt" sz="half" idx="10"/>
          </p:nvPr>
        </p:nvSpPr>
        <p:spPr/>
        <p:txBody>
          <a:bodyPr/>
          <a:lstStyle/>
          <a:p>
            <a:fld id="{55374A81-1222-4BFC-97B0-C089861F776A}" type="datetimeFigureOut">
              <a:rPr lang="en-IN" smtClean="0"/>
              <a:t>28-07-2021</a:t>
            </a:fld>
            <a:endParaRPr lang="en-IN"/>
          </a:p>
        </p:txBody>
      </p:sp>
      <p:sp>
        <p:nvSpPr>
          <p:cNvPr id="5" name="Footer Placeholder 4">
            <a:extLst>
              <a:ext uri="{FF2B5EF4-FFF2-40B4-BE49-F238E27FC236}">
                <a16:creationId xmlns:a16="http://schemas.microsoft.com/office/drawing/2014/main" id="{83FCEC3A-41F3-40C5-8E5E-5AD390E932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4D8B5D-0353-4759-8D43-743C45305A67}"/>
              </a:ext>
            </a:extLst>
          </p:cNvPr>
          <p:cNvSpPr>
            <a:spLocks noGrp="1"/>
          </p:cNvSpPr>
          <p:nvPr>
            <p:ph type="sldNum" sz="quarter" idx="12"/>
          </p:nvPr>
        </p:nvSpPr>
        <p:spPr/>
        <p:txBody>
          <a:bodyPr/>
          <a:lstStyle/>
          <a:p>
            <a:fld id="{E9127C2C-601C-4E34-9B84-E61200BE6A82}" type="slidenum">
              <a:rPr lang="en-IN" smtClean="0"/>
              <a:t>‹#›</a:t>
            </a:fld>
            <a:endParaRPr lang="en-IN"/>
          </a:p>
        </p:txBody>
      </p:sp>
    </p:spTree>
    <p:extLst>
      <p:ext uri="{BB962C8B-B14F-4D97-AF65-F5344CB8AC3E}">
        <p14:creationId xmlns:p14="http://schemas.microsoft.com/office/powerpoint/2010/main" val="2246462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97B03-C6A1-4236-BA78-8A1CBFA758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342655-FB8C-4B23-9044-580978315C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A88762-C8C0-4C4B-9A9A-EDEEC998F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7395845-E6E8-4737-87A4-F9E141B56CDE}"/>
              </a:ext>
            </a:extLst>
          </p:cNvPr>
          <p:cNvSpPr>
            <a:spLocks noGrp="1"/>
          </p:cNvSpPr>
          <p:nvPr>
            <p:ph type="dt" sz="half" idx="10"/>
          </p:nvPr>
        </p:nvSpPr>
        <p:spPr/>
        <p:txBody>
          <a:bodyPr/>
          <a:lstStyle/>
          <a:p>
            <a:fld id="{55374A81-1222-4BFC-97B0-C089861F776A}" type="datetimeFigureOut">
              <a:rPr lang="en-IN" smtClean="0"/>
              <a:t>28-07-2021</a:t>
            </a:fld>
            <a:endParaRPr lang="en-IN"/>
          </a:p>
        </p:txBody>
      </p:sp>
      <p:sp>
        <p:nvSpPr>
          <p:cNvPr id="6" name="Footer Placeholder 5">
            <a:extLst>
              <a:ext uri="{FF2B5EF4-FFF2-40B4-BE49-F238E27FC236}">
                <a16:creationId xmlns:a16="http://schemas.microsoft.com/office/drawing/2014/main" id="{B030AA54-B0CA-4057-9757-9114204FA1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9AE33B-3144-4E80-87DC-AFFF0C7380C7}"/>
              </a:ext>
            </a:extLst>
          </p:cNvPr>
          <p:cNvSpPr>
            <a:spLocks noGrp="1"/>
          </p:cNvSpPr>
          <p:nvPr>
            <p:ph type="sldNum" sz="quarter" idx="12"/>
          </p:nvPr>
        </p:nvSpPr>
        <p:spPr/>
        <p:txBody>
          <a:bodyPr/>
          <a:lstStyle/>
          <a:p>
            <a:fld id="{E9127C2C-601C-4E34-9B84-E61200BE6A82}" type="slidenum">
              <a:rPr lang="en-IN" smtClean="0"/>
              <a:t>‹#›</a:t>
            </a:fld>
            <a:endParaRPr lang="en-IN"/>
          </a:p>
        </p:txBody>
      </p:sp>
    </p:spTree>
    <p:extLst>
      <p:ext uri="{BB962C8B-B14F-4D97-AF65-F5344CB8AC3E}">
        <p14:creationId xmlns:p14="http://schemas.microsoft.com/office/powerpoint/2010/main" val="2316161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8B6D-13C4-4082-A263-85D9C89CCCB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0101F0-5EAA-4076-AA43-ECCA06120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4B50FD-BAB3-4734-A407-5B3C6113A4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D30CB62-388B-4B16-933B-0886054946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6AC228-B2EB-4EF6-A30C-5A17C9EFF9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BE78D0-5683-4EF7-AEB9-42403E1CA977}"/>
              </a:ext>
            </a:extLst>
          </p:cNvPr>
          <p:cNvSpPr>
            <a:spLocks noGrp="1"/>
          </p:cNvSpPr>
          <p:nvPr>
            <p:ph type="dt" sz="half" idx="10"/>
          </p:nvPr>
        </p:nvSpPr>
        <p:spPr/>
        <p:txBody>
          <a:bodyPr/>
          <a:lstStyle/>
          <a:p>
            <a:fld id="{55374A81-1222-4BFC-97B0-C089861F776A}" type="datetimeFigureOut">
              <a:rPr lang="en-IN" smtClean="0"/>
              <a:t>28-07-2021</a:t>
            </a:fld>
            <a:endParaRPr lang="en-IN"/>
          </a:p>
        </p:txBody>
      </p:sp>
      <p:sp>
        <p:nvSpPr>
          <p:cNvPr id="8" name="Footer Placeholder 7">
            <a:extLst>
              <a:ext uri="{FF2B5EF4-FFF2-40B4-BE49-F238E27FC236}">
                <a16:creationId xmlns:a16="http://schemas.microsoft.com/office/drawing/2014/main" id="{FC79E4A8-B0AB-4AC9-94F8-40CF08A01B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F0E218B-DECC-43F6-B79B-E736F8CEBA4D}"/>
              </a:ext>
            </a:extLst>
          </p:cNvPr>
          <p:cNvSpPr>
            <a:spLocks noGrp="1"/>
          </p:cNvSpPr>
          <p:nvPr>
            <p:ph type="sldNum" sz="quarter" idx="12"/>
          </p:nvPr>
        </p:nvSpPr>
        <p:spPr/>
        <p:txBody>
          <a:bodyPr/>
          <a:lstStyle/>
          <a:p>
            <a:fld id="{E9127C2C-601C-4E34-9B84-E61200BE6A82}" type="slidenum">
              <a:rPr lang="en-IN" smtClean="0"/>
              <a:t>‹#›</a:t>
            </a:fld>
            <a:endParaRPr lang="en-IN"/>
          </a:p>
        </p:txBody>
      </p:sp>
    </p:spTree>
    <p:extLst>
      <p:ext uri="{BB962C8B-B14F-4D97-AF65-F5344CB8AC3E}">
        <p14:creationId xmlns:p14="http://schemas.microsoft.com/office/powerpoint/2010/main" val="70893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188E-B3CC-41FC-B383-AF9608E36C4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8F889E9-264F-449E-9496-27AF591B12A9}"/>
              </a:ext>
            </a:extLst>
          </p:cNvPr>
          <p:cNvSpPr>
            <a:spLocks noGrp="1"/>
          </p:cNvSpPr>
          <p:nvPr>
            <p:ph type="dt" sz="half" idx="10"/>
          </p:nvPr>
        </p:nvSpPr>
        <p:spPr/>
        <p:txBody>
          <a:bodyPr/>
          <a:lstStyle/>
          <a:p>
            <a:fld id="{55374A81-1222-4BFC-97B0-C089861F776A}" type="datetimeFigureOut">
              <a:rPr lang="en-IN" smtClean="0"/>
              <a:t>28-07-2021</a:t>
            </a:fld>
            <a:endParaRPr lang="en-IN"/>
          </a:p>
        </p:txBody>
      </p:sp>
      <p:sp>
        <p:nvSpPr>
          <p:cNvPr id="4" name="Footer Placeholder 3">
            <a:extLst>
              <a:ext uri="{FF2B5EF4-FFF2-40B4-BE49-F238E27FC236}">
                <a16:creationId xmlns:a16="http://schemas.microsoft.com/office/drawing/2014/main" id="{89E495F7-3CF8-40F4-9FEF-C07426AB93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C221FA9-2F69-4574-9221-98C85AED5B7D}"/>
              </a:ext>
            </a:extLst>
          </p:cNvPr>
          <p:cNvSpPr>
            <a:spLocks noGrp="1"/>
          </p:cNvSpPr>
          <p:nvPr>
            <p:ph type="sldNum" sz="quarter" idx="12"/>
          </p:nvPr>
        </p:nvSpPr>
        <p:spPr/>
        <p:txBody>
          <a:bodyPr/>
          <a:lstStyle/>
          <a:p>
            <a:fld id="{E9127C2C-601C-4E34-9B84-E61200BE6A82}" type="slidenum">
              <a:rPr lang="en-IN" smtClean="0"/>
              <a:t>‹#›</a:t>
            </a:fld>
            <a:endParaRPr lang="en-IN"/>
          </a:p>
        </p:txBody>
      </p:sp>
    </p:spTree>
    <p:extLst>
      <p:ext uri="{BB962C8B-B14F-4D97-AF65-F5344CB8AC3E}">
        <p14:creationId xmlns:p14="http://schemas.microsoft.com/office/powerpoint/2010/main" val="4141900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8B430-B732-47CF-A45F-DE248AC0F28E}"/>
              </a:ext>
            </a:extLst>
          </p:cNvPr>
          <p:cNvSpPr>
            <a:spLocks noGrp="1"/>
          </p:cNvSpPr>
          <p:nvPr>
            <p:ph type="dt" sz="half" idx="10"/>
          </p:nvPr>
        </p:nvSpPr>
        <p:spPr/>
        <p:txBody>
          <a:bodyPr/>
          <a:lstStyle/>
          <a:p>
            <a:fld id="{55374A81-1222-4BFC-97B0-C089861F776A}" type="datetimeFigureOut">
              <a:rPr lang="en-IN" smtClean="0"/>
              <a:t>28-07-2021</a:t>
            </a:fld>
            <a:endParaRPr lang="en-IN"/>
          </a:p>
        </p:txBody>
      </p:sp>
      <p:sp>
        <p:nvSpPr>
          <p:cNvPr id="3" name="Footer Placeholder 2">
            <a:extLst>
              <a:ext uri="{FF2B5EF4-FFF2-40B4-BE49-F238E27FC236}">
                <a16:creationId xmlns:a16="http://schemas.microsoft.com/office/drawing/2014/main" id="{B1CD1DC1-D6A7-42E7-BB01-D95C4E4117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8965C8-CF1C-47CD-89F9-AD20D3CE6DAE}"/>
              </a:ext>
            </a:extLst>
          </p:cNvPr>
          <p:cNvSpPr>
            <a:spLocks noGrp="1"/>
          </p:cNvSpPr>
          <p:nvPr>
            <p:ph type="sldNum" sz="quarter" idx="12"/>
          </p:nvPr>
        </p:nvSpPr>
        <p:spPr/>
        <p:txBody>
          <a:bodyPr/>
          <a:lstStyle/>
          <a:p>
            <a:fld id="{E9127C2C-601C-4E34-9B84-E61200BE6A82}" type="slidenum">
              <a:rPr lang="en-IN" smtClean="0"/>
              <a:t>‹#›</a:t>
            </a:fld>
            <a:endParaRPr lang="en-IN"/>
          </a:p>
        </p:txBody>
      </p:sp>
    </p:spTree>
    <p:extLst>
      <p:ext uri="{BB962C8B-B14F-4D97-AF65-F5344CB8AC3E}">
        <p14:creationId xmlns:p14="http://schemas.microsoft.com/office/powerpoint/2010/main" val="1130799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A6785-1170-4433-9289-CAC06B308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1FEA69-DCF1-4C07-8F82-F090C5399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E21640D-D4DC-4CE4-B3D1-447EA05F5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344D17-2401-433D-980D-10B19C7F6DB1}"/>
              </a:ext>
            </a:extLst>
          </p:cNvPr>
          <p:cNvSpPr>
            <a:spLocks noGrp="1"/>
          </p:cNvSpPr>
          <p:nvPr>
            <p:ph type="dt" sz="half" idx="10"/>
          </p:nvPr>
        </p:nvSpPr>
        <p:spPr/>
        <p:txBody>
          <a:bodyPr/>
          <a:lstStyle/>
          <a:p>
            <a:fld id="{55374A81-1222-4BFC-97B0-C089861F776A}" type="datetimeFigureOut">
              <a:rPr lang="en-IN" smtClean="0"/>
              <a:t>28-07-2021</a:t>
            </a:fld>
            <a:endParaRPr lang="en-IN"/>
          </a:p>
        </p:txBody>
      </p:sp>
      <p:sp>
        <p:nvSpPr>
          <p:cNvPr id="6" name="Footer Placeholder 5">
            <a:extLst>
              <a:ext uri="{FF2B5EF4-FFF2-40B4-BE49-F238E27FC236}">
                <a16:creationId xmlns:a16="http://schemas.microsoft.com/office/drawing/2014/main" id="{9376E1E8-D130-49CB-B84F-C269F02AEB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7EF727-3968-4DBC-962C-3BBD1D277632}"/>
              </a:ext>
            </a:extLst>
          </p:cNvPr>
          <p:cNvSpPr>
            <a:spLocks noGrp="1"/>
          </p:cNvSpPr>
          <p:nvPr>
            <p:ph type="sldNum" sz="quarter" idx="12"/>
          </p:nvPr>
        </p:nvSpPr>
        <p:spPr/>
        <p:txBody>
          <a:bodyPr/>
          <a:lstStyle/>
          <a:p>
            <a:fld id="{E9127C2C-601C-4E34-9B84-E61200BE6A82}" type="slidenum">
              <a:rPr lang="en-IN" smtClean="0"/>
              <a:t>‹#›</a:t>
            </a:fld>
            <a:endParaRPr lang="en-IN"/>
          </a:p>
        </p:txBody>
      </p:sp>
    </p:spTree>
    <p:extLst>
      <p:ext uri="{BB962C8B-B14F-4D97-AF65-F5344CB8AC3E}">
        <p14:creationId xmlns:p14="http://schemas.microsoft.com/office/powerpoint/2010/main" val="86114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BCFE-8BB8-47DF-AFEC-8D21B68271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111BE3-2D6B-47B2-B839-4FB398DF87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D35499-7371-43B4-95BB-AE5056C6C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090A7-65F6-4753-B3F3-F5E4ED0241DC}"/>
              </a:ext>
            </a:extLst>
          </p:cNvPr>
          <p:cNvSpPr>
            <a:spLocks noGrp="1"/>
          </p:cNvSpPr>
          <p:nvPr>
            <p:ph type="dt" sz="half" idx="10"/>
          </p:nvPr>
        </p:nvSpPr>
        <p:spPr/>
        <p:txBody>
          <a:bodyPr/>
          <a:lstStyle/>
          <a:p>
            <a:fld id="{55374A81-1222-4BFC-97B0-C089861F776A}" type="datetimeFigureOut">
              <a:rPr lang="en-IN" smtClean="0"/>
              <a:t>28-07-2021</a:t>
            </a:fld>
            <a:endParaRPr lang="en-IN"/>
          </a:p>
        </p:txBody>
      </p:sp>
      <p:sp>
        <p:nvSpPr>
          <p:cNvPr id="6" name="Footer Placeholder 5">
            <a:extLst>
              <a:ext uri="{FF2B5EF4-FFF2-40B4-BE49-F238E27FC236}">
                <a16:creationId xmlns:a16="http://schemas.microsoft.com/office/drawing/2014/main" id="{66DCBFFB-D55F-4387-BC28-9311FD5265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5B8C8A-19F2-4BA5-94F3-BE38B9F0ECA5}"/>
              </a:ext>
            </a:extLst>
          </p:cNvPr>
          <p:cNvSpPr>
            <a:spLocks noGrp="1"/>
          </p:cNvSpPr>
          <p:nvPr>
            <p:ph type="sldNum" sz="quarter" idx="12"/>
          </p:nvPr>
        </p:nvSpPr>
        <p:spPr/>
        <p:txBody>
          <a:bodyPr/>
          <a:lstStyle/>
          <a:p>
            <a:fld id="{E9127C2C-601C-4E34-9B84-E61200BE6A82}" type="slidenum">
              <a:rPr lang="en-IN" smtClean="0"/>
              <a:t>‹#›</a:t>
            </a:fld>
            <a:endParaRPr lang="en-IN"/>
          </a:p>
        </p:txBody>
      </p:sp>
    </p:spTree>
    <p:extLst>
      <p:ext uri="{BB962C8B-B14F-4D97-AF65-F5344CB8AC3E}">
        <p14:creationId xmlns:p14="http://schemas.microsoft.com/office/powerpoint/2010/main" val="24061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DEAF07-B432-4A5D-AD55-7924A2FE96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5FEEEE-CD13-44BC-AFCC-89125A7115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82FF87-B70C-4D56-88C2-F3BC3F13E7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74A81-1222-4BFC-97B0-C089861F776A}" type="datetimeFigureOut">
              <a:rPr lang="en-IN" smtClean="0"/>
              <a:t>28-07-2021</a:t>
            </a:fld>
            <a:endParaRPr lang="en-IN"/>
          </a:p>
        </p:txBody>
      </p:sp>
      <p:sp>
        <p:nvSpPr>
          <p:cNvPr id="5" name="Footer Placeholder 4">
            <a:extLst>
              <a:ext uri="{FF2B5EF4-FFF2-40B4-BE49-F238E27FC236}">
                <a16:creationId xmlns:a16="http://schemas.microsoft.com/office/drawing/2014/main" id="{F2D80553-673A-492A-A0EC-C275F3943D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D132018-19DD-4287-B492-E64CA50448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27C2C-601C-4E34-9B84-E61200BE6A82}" type="slidenum">
              <a:rPr lang="en-IN" smtClean="0"/>
              <a:t>‹#›</a:t>
            </a:fld>
            <a:endParaRPr lang="en-IN"/>
          </a:p>
        </p:txBody>
      </p:sp>
    </p:spTree>
    <p:extLst>
      <p:ext uri="{BB962C8B-B14F-4D97-AF65-F5344CB8AC3E}">
        <p14:creationId xmlns:p14="http://schemas.microsoft.com/office/powerpoint/2010/main" val="2970030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B0713-1141-4B19-A779-EA9796D091BE}"/>
              </a:ext>
            </a:extLst>
          </p:cNvPr>
          <p:cNvSpPr>
            <a:spLocks noGrp="1"/>
          </p:cNvSpPr>
          <p:nvPr>
            <p:ph type="ctrTitle"/>
          </p:nvPr>
        </p:nvSpPr>
        <p:spPr/>
        <p:txBody>
          <a:bodyPr/>
          <a:lstStyle/>
          <a:p>
            <a:r>
              <a:rPr lang="en-IN" dirty="0"/>
              <a:t>UNIT-4</a:t>
            </a:r>
          </a:p>
        </p:txBody>
      </p:sp>
      <p:sp>
        <p:nvSpPr>
          <p:cNvPr id="3" name="Subtitle 2">
            <a:extLst>
              <a:ext uri="{FF2B5EF4-FFF2-40B4-BE49-F238E27FC236}">
                <a16:creationId xmlns:a16="http://schemas.microsoft.com/office/drawing/2014/main" id="{C13EE6CB-9838-4EBA-BC66-D04CEF29AB5B}"/>
              </a:ext>
            </a:extLst>
          </p:cNvPr>
          <p:cNvSpPr>
            <a:spLocks noGrp="1"/>
          </p:cNvSpPr>
          <p:nvPr>
            <p:ph type="subTitle" idx="1"/>
          </p:nvPr>
        </p:nvSpPr>
        <p:spPr/>
        <p:txBody>
          <a:bodyPr>
            <a:normAutofit/>
          </a:bodyPr>
          <a:lstStyle/>
          <a:p>
            <a:r>
              <a:rPr lang="en-IN" sz="7200" b="1" dirty="0"/>
              <a:t>SWITCH GEAR</a:t>
            </a:r>
          </a:p>
        </p:txBody>
      </p:sp>
    </p:spTree>
    <p:extLst>
      <p:ext uri="{BB962C8B-B14F-4D97-AF65-F5344CB8AC3E}">
        <p14:creationId xmlns:p14="http://schemas.microsoft.com/office/powerpoint/2010/main" val="1965123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E714DD-72E5-4D2F-911E-0007F12FEF2B}"/>
              </a:ext>
            </a:extLst>
          </p:cNvPr>
          <p:cNvSpPr>
            <a:spLocks noGrp="1"/>
          </p:cNvSpPr>
          <p:nvPr>
            <p:ph idx="1"/>
          </p:nvPr>
        </p:nvSpPr>
        <p:spPr>
          <a:xfrm>
            <a:off x="838200" y="385011"/>
            <a:ext cx="10515600" cy="5791952"/>
          </a:xfrm>
        </p:spPr>
        <p:txBody>
          <a:bodyPr/>
          <a:lstStyle/>
          <a:p>
            <a:pPr algn="just"/>
            <a:r>
              <a:rPr lang="en-US" dirty="0"/>
              <a:t>A circuit breaker essentially consists of fixed and moving contacts, called electrodes. Under normal operating conditions, these contacts remain closed and will not open automatically until and unless the system becomes faulty. The contacts can be opened manually or by remote control whenever desired. When a fault occurs in any part of the system, the trip coils of the breaker get energized and the moving contacts are pulled apart by some mechanism, thus opening the circuits.</a:t>
            </a:r>
            <a:endParaRPr lang="en-IN" dirty="0"/>
          </a:p>
          <a:p>
            <a:pPr algn="just"/>
            <a:endParaRPr lang="en-IN" dirty="0"/>
          </a:p>
        </p:txBody>
      </p:sp>
    </p:spTree>
    <p:extLst>
      <p:ext uri="{BB962C8B-B14F-4D97-AF65-F5344CB8AC3E}">
        <p14:creationId xmlns:p14="http://schemas.microsoft.com/office/powerpoint/2010/main" val="2136240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A36C-1DC5-4DF0-B2A0-62722E367B65}"/>
              </a:ext>
            </a:extLst>
          </p:cNvPr>
          <p:cNvSpPr>
            <a:spLocks noGrp="1"/>
          </p:cNvSpPr>
          <p:nvPr>
            <p:ph type="title"/>
          </p:nvPr>
        </p:nvSpPr>
        <p:spPr/>
        <p:txBody>
          <a:bodyPr/>
          <a:lstStyle/>
          <a:p>
            <a:r>
              <a:rPr lang="en-US" dirty="0"/>
              <a:t>Types of circuits breakers</a:t>
            </a:r>
            <a:endParaRPr lang="en-IN" dirty="0"/>
          </a:p>
        </p:txBody>
      </p:sp>
      <p:sp>
        <p:nvSpPr>
          <p:cNvPr id="3" name="Content Placeholder 2">
            <a:extLst>
              <a:ext uri="{FF2B5EF4-FFF2-40B4-BE49-F238E27FC236}">
                <a16:creationId xmlns:a16="http://schemas.microsoft.com/office/drawing/2014/main" id="{0F5C2E6A-EFC1-4549-BC67-8D87DB5F4510}"/>
              </a:ext>
            </a:extLst>
          </p:cNvPr>
          <p:cNvSpPr>
            <a:spLocks noGrp="1"/>
          </p:cNvSpPr>
          <p:nvPr>
            <p:ph idx="1"/>
          </p:nvPr>
        </p:nvSpPr>
        <p:spPr/>
        <p:txBody>
          <a:bodyPr/>
          <a:lstStyle/>
          <a:p>
            <a:r>
              <a:rPr lang="en-US" dirty="0"/>
              <a:t> Miniature circuit breaker (MCB)</a:t>
            </a:r>
            <a:endParaRPr lang="en-IN" dirty="0"/>
          </a:p>
          <a:p>
            <a:r>
              <a:rPr lang="en-US" dirty="0"/>
              <a:t> Earth leakage circuit breaker (ELCB) or Residual Current Breaker (RCCB)</a:t>
            </a:r>
            <a:endParaRPr lang="en-IN" dirty="0"/>
          </a:p>
          <a:p>
            <a:r>
              <a:rPr lang="en-US" dirty="0"/>
              <a:t>Air blast Circuit Breaker (ACB)</a:t>
            </a:r>
            <a:endParaRPr lang="en-IN" dirty="0"/>
          </a:p>
          <a:p>
            <a:r>
              <a:rPr lang="en-US" dirty="0"/>
              <a:t>Molded Case Circuit Breaker (MCCB)</a:t>
            </a:r>
            <a:endParaRPr lang="en-IN" dirty="0"/>
          </a:p>
          <a:p>
            <a:r>
              <a:rPr lang="en-US" dirty="0"/>
              <a:t>Vacuum Circuit Breaker (VCB)</a:t>
            </a:r>
            <a:endParaRPr lang="en-IN" dirty="0"/>
          </a:p>
          <a:p>
            <a:r>
              <a:rPr lang="en-US" dirty="0"/>
              <a:t>SF6 Circuit Breaker</a:t>
            </a:r>
            <a:endParaRPr lang="en-IN" dirty="0"/>
          </a:p>
          <a:p>
            <a:pPr marL="0" indent="0">
              <a:buNone/>
            </a:pPr>
            <a:endParaRPr lang="en-IN" dirty="0"/>
          </a:p>
        </p:txBody>
      </p:sp>
    </p:spTree>
    <p:extLst>
      <p:ext uri="{BB962C8B-B14F-4D97-AF65-F5344CB8AC3E}">
        <p14:creationId xmlns:p14="http://schemas.microsoft.com/office/powerpoint/2010/main" val="597496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DF15-B10F-4D17-94C2-1F58947B5B85}"/>
              </a:ext>
            </a:extLst>
          </p:cNvPr>
          <p:cNvSpPr>
            <a:spLocks noGrp="1"/>
          </p:cNvSpPr>
          <p:nvPr>
            <p:ph type="title"/>
          </p:nvPr>
        </p:nvSpPr>
        <p:spPr/>
        <p:txBody>
          <a:bodyPr/>
          <a:lstStyle/>
          <a:p>
            <a:pPr algn="ctr"/>
            <a:r>
              <a:rPr lang="en-IN" sz="6600" dirty="0"/>
              <a:t>MCB</a:t>
            </a:r>
            <a:endParaRPr lang="en-IN" dirty="0"/>
          </a:p>
        </p:txBody>
      </p:sp>
      <p:pic>
        <p:nvPicPr>
          <p:cNvPr id="5" name="Content Placeholder 4">
            <a:extLst>
              <a:ext uri="{FF2B5EF4-FFF2-40B4-BE49-F238E27FC236}">
                <a16:creationId xmlns:a16="http://schemas.microsoft.com/office/drawing/2014/main" id="{40440FD7-A468-46C3-BC73-4C37A4AFB313}"/>
              </a:ext>
            </a:extLst>
          </p:cNvPr>
          <p:cNvPicPr>
            <a:picLocks noGrp="1" noChangeAspect="1"/>
          </p:cNvPicPr>
          <p:nvPr>
            <p:ph idx="1"/>
          </p:nvPr>
        </p:nvPicPr>
        <p:blipFill>
          <a:blip r:embed="rId2"/>
          <a:stretch>
            <a:fillRect/>
          </a:stretch>
        </p:blipFill>
        <p:spPr>
          <a:xfrm>
            <a:off x="2429301" y="1825625"/>
            <a:ext cx="7065635" cy="4351338"/>
          </a:xfrm>
        </p:spPr>
      </p:pic>
    </p:spTree>
    <p:extLst>
      <p:ext uri="{BB962C8B-B14F-4D97-AF65-F5344CB8AC3E}">
        <p14:creationId xmlns:p14="http://schemas.microsoft.com/office/powerpoint/2010/main" val="1853559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EE0549-DD9B-4E2C-9F90-010E3FF4A18A}"/>
              </a:ext>
            </a:extLst>
          </p:cNvPr>
          <p:cNvPicPr>
            <a:picLocks noGrp="1" noChangeAspect="1"/>
          </p:cNvPicPr>
          <p:nvPr>
            <p:ph idx="1"/>
          </p:nvPr>
        </p:nvPicPr>
        <p:blipFill>
          <a:blip r:embed="rId2"/>
          <a:stretch>
            <a:fillRect/>
          </a:stretch>
        </p:blipFill>
        <p:spPr>
          <a:xfrm>
            <a:off x="1883391" y="941696"/>
            <a:ext cx="7703521" cy="5049683"/>
          </a:xfrm>
        </p:spPr>
      </p:pic>
    </p:spTree>
    <p:extLst>
      <p:ext uri="{BB962C8B-B14F-4D97-AF65-F5344CB8AC3E}">
        <p14:creationId xmlns:p14="http://schemas.microsoft.com/office/powerpoint/2010/main" val="4212975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497A-1142-4196-82D8-B1D10484BF4D}"/>
              </a:ext>
            </a:extLst>
          </p:cNvPr>
          <p:cNvSpPr>
            <a:spLocks noGrp="1"/>
          </p:cNvSpPr>
          <p:nvPr>
            <p:ph type="title"/>
          </p:nvPr>
        </p:nvSpPr>
        <p:spPr/>
        <p:txBody>
          <a:bodyPr/>
          <a:lstStyle/>
          <a:p>
            <a:r>
              <a:rPr lang="en-US" b="1" dirty="0"/>
              <a:t>Miniature Circuit Breaker (MCB)</a:t>
            </a:r>
            <a:endParaRPr lang="en-IN" dirty="0"/>
          </a:p>
        </p:txBody>
      </p:sp>
      <p:sp>
        <p:nvSpPr>
          <p:cNvPr id="3" name="Content Placeholder 2">
            <a:extLst>
              <a:ext uri="{FF2B5EF4-FFF2-40B4-BE49-F238E27FC236}">
                <a16:creationId xmlns:a16="http://schemas.microsoft.com/office/drawing/2014/main" id="{47EEB4F1-4070-4D63-BB8D-73FFC91BEE60}"/>
              </a:ext>
            </a:extLst>
          </p:cNvPr>
          <p:cNvSpPr>
            <a:spLocks noGrp="1"/>
          </p:cNvSpPr>
          <p:nvPr>
            <p:ph idx="1"/>
          </p:nvPr>
        </p:nvSpPr>
        <p:spPr/>
        <p:txBody>
          <a:bodyPr>
            <a:normAutofit fontScale="92500" lnSpcReduction="20000"/>
          </a:bodyPr>
          <a:lstStyle/>
          <a:p>
            <a:r>
              <a:rPr lang="en-US" dirty="0"/>
              <a:t>Minimum circuit breaker is a electromechanical device which protect an electrical circuit from overcurrent. </a:t>
            </a:r>
          </a:p>
          <a:p>
            <a:r>
              <a:rPr lang="en-US" dirty="0"/>
              <a:t>Over currents in an electrical circuits may results from short circuits overload, or faulty design.</a:t>
            </a:r>
          </a:p>
          <a:p>
            <a:r>
              <a:rPr lang="en-US" dirty="0"/>
              <a:t> An MCB is better alternative than fuse, since it does not require replacement once an overload is detected. </a:t>
            </a:r>
          </a:p>
          <a:p>
            <a:r>
              <a:rPr lang="en-US" dirty="0"/>
              <a:t>An MCB functions by interrupting the continuity of electrical flow through the circuits once a fault is detected.</a:t>
            </a:r>
            <a:endParaRPr lang="en-IN" dirty="0"/>
          </a:p>
          <a:p>
            <a:r>
              <a:rPr lang="en-US" dirty="0"/>
              <a:t>In simple terms, MCB is a switch which automatically turns off when the current flowing through it passes the maximum allowable limit. </a:t>
            </a:r>
          </a:p>
          <a:p>
            <a:r>
              <a:rPr lang="en-US" dirty="0"/>
              <a:t>Generally MCB is designed to protect against over current and over</a:t>
            </a:r>
            <a:endParaRPr lang="en-IN" dirty="0"/>
          </a:p>
          <a:p>
            <a:pPr marL="0" indent="0">
              <a:buNone/>
            </a:pPr>
            <a:r>
              <a:rPr lang="en-US" dirty="0"/>
              <a:t>   temperature faults (over heating).</a:t>
            </a:r>
            <a:endParaRPr lang="en-IN" dirty="0"/>
          </a:p>
          <a:p>
            <a:endParaRPr lang="en-IN" dirty="0"/>
          </a:p>
        </p:txBody>
      </p:sp>
    </p:spTree>
    <p:extLst>
      <p:ext uri="{BB962C8B-B14F-4D97-AF65-F5344CB8AC3E}">
        <p14:creationId xmlns:p14="http://schemas.microsoft.com/office/powerpoint/2010/main" val="3298154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2570-FE4D-4412-B738-2A03E7BB2182}"/>
              </a:ext>
            </a:extLst>
          </p:cNvPr>
          <p:cNvSpPr>
            <a:spLocks noGrp="1"/>
          </p:cNvSpPr>
          <p:nvPr>
            <p:ph type="title"/>
          </p:nvPr>
        </p:nvSpPr>
        <p:spPr/>
        <p:txBody>
          <a:bodyPr/>
          <a:lstStyle/>
          <a:p>
            <a:r>
              <a:rPr lang="en-US" b="1" dirty="0"/>
              <a:t>Working Principle</a:t>
            </a:r>
            <a:endParaRPr lang="en-IN" dirty="0"/>
          </a:p>
        </p:txBody>
      </p:sp>
      <p:sp>
        <p:nvSpPr>
          <p:cNvPr id="3" name="Content Placeholder 2">
            <a:extLst>
              <a:ext uri="{FF2B5EF4-FFF2-40B4-BE49-F238E27FC236}">
                <a16:creationId xmlns:a16="http://schemas.microsoft.com/office/drawing/2014/main" id="{9CC43224-6338-4091-8BB5-926F16300DF3}"/>
              </a:ext>
            </a:extLst>
          </p:cNvPr>
          <p:cNvSpPr>
            <a:spLocks noGrp="1"/>
          </p:cNvSpPr>
          <p:nvPr>
            <p:ph idx="1"/>
          </p:nvPr>
        </p:nvSpPr>
        <p:spPr/>
        <p:txBody>
          <a:bodyPr/>
          <a:lstStyle/>
          <a:p>
            <a:pPr algn="just"/>
            <a:r>
              <a:rPr lang="en-US" dirty="0"/>
              <a:t>There are two contact - one is fixed and the other is moveable. When the current exceeds the predefined limit, a solenoid forces the moveable contact to open (i.e., disconnect from the fixed contact) and the MCB turns off, thereby stopping the current from flowing in the circuits.</a:t>
            </a:r>
            <a:endParaRPr lang="en-IN" dirty="0"/>
          </a:p>
          <a:p>
            <a:pPr marL="0" indent="0" algn="just">
              <a:buNone/>
            </a:pPr>
            <a:endParaRPr lang="en-IN" dirty="0"/>
          </a:p>
        </p:txBody>
      </p:sp>
    </p:spTree>
    <p:extLst>
      <p:ext uri="{BB962C8B-B14F-4D97-AF65-F5344CB8AC3E}">
        <p14:creationId xmlns:p14="http://schemas.microsoft.com/office/powerpoint/2010/main" val="109467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DC2E-E424-438D-931A-291C5A83078D}"/>
              </a:ext>
            </a:extLst>
          </p:cNvPr>
          <p:cNvSpPr>
            <a:spLocks noGrp="1"/>
          </p:cNvSpPr>
          <p:nvPr>
            <p:ph type="title"/>
          </p:nvPr>
        </p:nvSpPr>
        <p:spPr>
          <a:xfrm>
            <a:off x="838200" y="3424"/>
            <a:ext cx="10515600" cy="677612"/>
          </a:xfrm>
        </p:spPr>
        <p:txBody>
          <a:bodyPr>
            <a:normAutofit fontScale="90000"/>
          </a:bodyPr>
          <a:lstStyle/>
          <a:p>
            <a:r>
              <a:rPr lang="en-US" b="1" dirty="0"/>
              <a:t>Operation</a:t>
            </a:r>
            <a:endParaRPr lang="en-IN" dirty="0"/>
          </a:p>
        </p:txBody>
      </p:sp>
      <p:sp>
        <p:nvSpPr>
          <p:cNvPr id="3" name="Content Placeholder 2">
            <a:extLst>
              <a:ext uri="{FF2B5EF4-FFF2-40B4-BE49-F238E27FC236}">
                <a16:creationId xmlns:a16="http://schemas.microsoft.com/office/drawing/2014/main" id="{D13A22C6-1357-4A0C-97CB-4884EB90DAFC}"/>
              </a:ext>
            </a:extLst>
          </p:cNvPr>
          <p:cNvSpPr>
            <a:spLocks noGrp="1"/>
          </p:cNvSpPr>
          <p:nvPr>
            <p:ph idx="1"/>
          </p:nvPr>
        </p:nvSpPr>
        <p:spPr>
          <a:xfrm>
            <a:off x="838200" y="681036"/>
            <a:ext cx="10515600" cy="6176964"/>
          </a:xfrm>
        </p:spPr>
        <p:txBody>
          <a:bodyPr/>
          <a:lstStyle/>
          <a:p>
            <a:r>
              <a:rPr lang="en-US" dirty="0"/>
              <a:t>An image of MCB is shown in figure (12.10) and internal parts of an MCB are shown in figure (12.11). It mainly consists of one bi- metallic strip, one trip coil and one hand operated on-off lever. Electric current carrying path of a MCB is as follows - first left hand side power terminal-then bimetallic strip - then current coil - then moving contact - then fixed contact and – lastly right hand side power terminal and all are arranged in series.</a:t>
            </a:r>
            <a:endParaRPr lang="en-IN" dirty="0"/>
          </a:p>
          <a:p>
            <a:endParaRPr lang="en-IN" dirty="0"/>
          </a:p>
        </p:txBody>
      </p:sp>
      <p:pic>
        <p:nvPicPr>
          <p:cNvPr id="4" name="Picture 3">
            <a:extLst>
              <a:ext uri="{FF2B5EF4-FFF2-40B4-BE49-F238E27FC236}">
                <a16:creationId xmlns:a16="http://schemas.microsoft.com/office/drawing/2014/main" id="{59E1AFFB-B612-4B81-BF48-1C9C95567181}"/>
              </a:ext>
            </a:extLst>
          </p:cNvPr>
          <p:cNvPicPr/>
          <p:nvPr/>
        </p:nvPicPr>
        <p:blipFill>
          <a:blip r:embed="rId2"/>
          <a:srcRect/>
          <a:stretch>
            <a:fillRect/>
          </a:stretch>
        </p:blipFill>
        <p:spPr bwMode="auto">
          <a:xfrm>
            <a:off x="3124200" y="3611796"/>
            <a:ext cx="5943600" cy="3580765"/>
          </a:xfrm>
          <a:prstGeom prst="rect">
            <a:avLst/>
          </a:prstGeom>
          <a:noFill/>
          <a:ln w="9525">
            <a:noFill/>
            <a:miter lim="800000"/>
            <a:headEnd/>
            <a:tailEnd/>
          </a:ln>
        </p:spPr>
      </p:pic>
    </p:spTree>
    <p:extLst>
      <p:ext uri="{BB962C8B-B14F-4D97-AF65-F5344CB8AC3E}">
        <p14:creationId xmlns:p14="http://schemas.microsoft.com/office/powerpoint/2010/main" val="267581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C0E61F-E434-4D60-B3F4-26D6D614C7F3}"/>
              </a:ext>
            </a:extLst>
          </p:cNvPr>
          <p:cNvPicPr>
            <a:picLocks noGrp="1"/>
          </p:cNvPicPr>
          <p:nvPr>
            <p:ph idx="1"/>
          </p:nvPr>
        </p:nvPicPr>
        <p:blipFill>
          <a:blip r:embed="rId2"/>
          <a:srcRect/>
          <a:stretch>
            <a:fillRect/>
          </a:stretch>
        </p:blipFill>
        <p:spPr bwMode="auto">
          <a:xfrm>
            <a:off x="1860974" y="994610"/>
            <a:ext cx="8470051" cy="5374105"/>
          </a:xfrm>
          <a:prstGeom prst="rect">
            <a:avLst/>
          </a:prstGeom>
          <a:noFill/>
          <a:ln w="9525">
            <a:noFill/>
            <a:miter lim="800000"/>
            <a:headEnd/>
            <a:tailEnd/>
          </a:ln>
        </p:spPr>
      </p:pic>
    </p:spTree>
    <p:extLst>
      <p:ext uri="{BB962C8B-B14F-4D97-AF65-F5344CB8AC3E}">
        <p14:creationId xmlns:p14="http://schemas.microsoft.com/office/powerpoint/2010/main" val="70556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E039D3-1B87-45AF-B328-A5259E8DDACE}"/>
              </a:ext>
            </a:extLst>
          </p:cNvPr>
          <p:cNvPicPr>
            <a:picLocks noGrp="1" noChangeAspect="1"/>
          </p:cNvPicPr>
          <p:nvPr>
            <p:ph idx="1"/>
          </p:nvPr>
        </p:nvPicPr>
        <p:blipFill>
          <a:blip r:embed="rId2"/>
          <a:stretch>
            <a:fillRect/>
          </a:stretch>
        </p:blipFill>
        <p:spPr>
          <a:xfrm>
            <a:off x="1460311" y="313899"/>
            <a:ext cx="9594376" cy="6346208"/>
          </a:xfrm>
        </p:spPr>
      </p:pic>
    </p:spTree>
    <p:extLst>
      <p:ext uri="{BB962C8B-B14F-4D97-AF65-F5344CB8AC3E}">
        <p14:creationId xmlns:p14="http://schemas.microsoft.com/office/powerpoint/2010/main" val="4287576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996A1C-A485-4537-A653-AEB17FB5282E}"/>
              </a:ext>
            </a:extLst>
          </p:cNvPr>
          <p:cNvPicPr>
            <a:picLocks noGrp="1" noChangeAspect="1"/>
          </p:cNvPicPr>
          <p:nvPr>
            <p:ph idx="1"/>
          </p:nvPr>
        </p:nvPicPr>
        <p:blipFill>
          <a:blip r:embed="rId2"/>
          <a:stretch>
            <a:fillRect/>
          </a:stretch>
        </p:blipFill>
        <p:spPr>
          <a:xfrm>
            <a:off x="982638" y="409433"/>
            <a:ext cx="10768083" cy="6032310"/>
          </a:xfrm>
        </p:spPr>
      </p:pic>
    </p:spTree>
    <p:extLst>
      <p:ext uri="{BB962C8B-B14F-4D97-AF65-F5344CB8AC3E}">
        <p14:creationId xmlns:p14="http://schemas.microsoft.com/office/powerpoint/2010/main" val="265089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B5D6-1E20-4B1B-A927-30C03FCC596B}"/>
              </a:ext>
            </a:extLst>
          </p:cNvPr>
          <p:cNvSpPr>
            <a:spLocks noGrp="1"/>
          </p:cNvSpPr>
          <p:nvPr>
            <p:ph type="title"/>
          </p:nvPr>
        </p:nvSpPr>
        <p:spPr>
          <a:xfrm>
            <a:off x="838200" y="-186574"/>
            <a:ext cx="10515600" cy="1325563"/>
          </a:xfrm>
        </p:spPr>
        <p:txBody>
          <a:bodyPr/>
          <a:lstStyle/>
          <a:p>
            <a:r>
              <a:rPr lang="en-IN" dirty="0"/>
              <a:t>Fuse</a:t>
            </a:r>
          </a:p>
        </p:txBody>
      </p:sp>
      <p:sp>
        <p:nvSpPr>
          <p:cNvPr id="3" name="Content Placeholder 2">
            <a:extLst>
              <a:ext uri="{FF2B5EF4-FFF2-40B4-BE49-F238E27FC236}">
                <a16:creationId xmlns:a16="http://schemas.microsoft.com/office/drawing/2014/main" id="{FACB59CB-328C-4926-9964-17CE5D6111C9}"/>
              </a:ext>
            </a:extLst>
          </p:cNvPr>
          <p:cNvSpPr>
            <a:spLocks noGrp="1"/>
          </p:cNvSpPr>
          <p:nvPr>
            <p:ph idx="1"/>
          </p:nvPr>
        </p:nvSpPr>
        <p:spPr>
          <a:xfrm>
            <a:off x="838200" y="866274"/>
            <a:ext cx="10515600" cy="5991726"/>
          </a:xfrm>
        </p:spPr>
        <p:txBody>
          <a:bodyPr>
            <a:normAutofit fontScale="92500" lnSpcReduction="10000"/>
          </a:bodyPr>
          <a:lstStyle/>
          <a:p>
            <a:pPr algn="just"/>
            <a:r>
              <a:rPr lang="en-US" sz="3600" dirty="0"/>
              <a:t>The electrical equipment are designed to carry a particular rated value of current under normal conditions. Under abnormal conditions such as short circuits, overload, or any fault; the current rises above this value, damaging the equipment and sometimes resulting in fire hazard. Fuses come into operation under fault conditions.</a:t>
            </a:r>
            <a:endParaRPr lang="en-IN" sz="3600" dirty="0"/>
          </a:p>
          <a:p>
            <a:pPr algn="just"/>
            <a:r>
              <a:rPr lang="en-US" sz="3600" dirty="0"/>
              <a:t>A fuse is short piece of metal, inserted in the circuit, which melts when excessive current flows through it and thus breaks the circuits. Under normal operating conditions it designed to carry the full load current. If the current increases beyond this designed value due to any of the reasons mentioned above, the fuse melts, isolating the power supply from the load. </a:t>
            </a:r>
            <a:endParaRPr lang="en-IN" sz="3600" dirty="0"/>
          </a:p>
        </p:txBody>
      </p:sp>
    </p:spTree>
    <p:extLst>
      <p:ext uri="{BB962C8B-B14F-4D97-AF65-F5344CB8AC3E}">
        <p14:creationId xmlns:p14="http://schemas.microsoft.com/office/powerpoint/2010/main" val="588446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0C5C84-171B-4CCA-87B4-EC2E756FFD8D}"/>
              </a:ext>
            </a:extLst>
          </p:cNvPr>
          <p:cNvPicPr>
            <a:picLocks noGrp="1" noChangeAspect="1"/>
          </p:cNvPicPr>
          <p:nvPr>
            <p:ph idx="1"/>
          </p:nvPr>
        </p:nvPicPr>
        <p:blipFill>
          <a:blip r:embed="rId2"/>
          <a:stretch>
            <a:fillRect/>
          </a:stretch>
        </p:blipFill>
        <p:spPr>
          <a:xfrm>
            <a:off x="1528549" y="286603"/>
            <a:ext cx="9157648" cy="6277970"/>
          </a:xfrm>
        </p:spPr>
      </p:pic>
    </p:spTree>
    <p:extLst>
      <p:ext uri="{BB962C8B-B14F-4D97-AF65-F5344CB8AC3E}">
        <p14:creationId xmlns:p14="http://schemas.microsoft.com/office/powerpoint/2010/main" val="2468462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DAA880-0F32-42A4-AA23-D5DB05A21CE8}"/>
              </a:ext>
            </a:extLst>
          </p:cNvPr>
          <p:cNvPicPr>
            <a:picLocks noGrp="1" noChangeAspect="1"/>
          </p:cNvPicPr>
          <p:nvPr>
            <p:ph idx="1"/>
          </p:nvPr>
        </p:nvPicPr>
        <p:blipFill>
          <a:blip r:embed="rId2"/>
          <a:stretch>
            <a:fillRect/>
          </a:stretch>
        </p:blipFill>
        <p:spPr>
          <a:xfrm>
            <a:off x="1392072" y="504967"/>
            <a:ext cx="9485193" cy="6040485"/>
          </a:xfrm>
        </p:spPr>
      </p:pic>
    </p:spTree>
    <p:extLst>
      <p:ext uri="{BB962C8B-B14F-4D97-AF65-F5344CB8AC3E}">
        <p14:creationId xmlns:p14="http://schemas.microsoft.com/office/powerpoint/2010/main" val="4013643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5BCA12-6671-4104-8D59-FD2C172E2271}"/>
              </a:ext>
            </a:extLst>
          </p:cNvPr>
          <p:cNvPicPr>
            <a:picLocks noGrp="1" noChangeAspect="1"/>
          </p:cNvPicPr>
          <p:nvPr>
            <p:ph idx="1"/>
          </p:nvPr>
        </p:nvPicPr>
        <p:blipFill>
          <a:blip r:embed="rId2"/>
          <a:stretch>
            <a:fillRect/>
          </a:stretch>
        </p:blipFill>
        <p:spPr>
          <a:xfrm>
            <a:off x="941696" y="218364"/>
            <a:ext cx="10658901" cy="6168788"/>
          </a:xfrm>
        </p:spPr>
      </p:pic>
    </p:spTree>
    <p:extLst>
      <p:ext uri="{BB962C8B-B14F-4D97-AF65-F5344CB8AC3E}">
        <p14:creationId xmlns:p14="http://schemas.microsoft.com/office/powerpoint/2010/main" val="4017850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DB3BF4-D6C1-4609-A855-C93EDF00F16F}"/>
              </a:ext>
            </a:extLst>
          </p:cNvPr>
          <p:cNvPicPr>
            <a:picLocks noGrp="1" noChangeAspect="1"/>
          </p:cNvPicPr>
          <p:nvPr>
            <p:ph idx="1"/>
          </p:nvPr>
        </p:nvPicPr>
        <p:blipFill>
          <a:blip r:embed="rId2"/>
          <a:stretch>
            <a:fillRect/>
          </a:stretch>
        </p:blipFill>
        <p:spPr>
          <a:xfrm>
            <a:off x="941696" y="177420"/>
            <a:ext cx="10358649" cy="6428095"/>
          </a:xfrm>
        </p:spPr>
      </p:pic>
    </p:spTree>
    <p:extLst>
      <p:ext uri="{BB962C8B-B14F-4D97-AF65-F5344CB8AC3E}">
        <p14:creationId xmlns:p14="http://schemas.microsoft.com/office/powerpoint/2010/main" val="1416827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408ADC-A9FE-4083-8721-3AC4BBDE199F}"/>
              </a:ext>
            </a:extLst>
          </p:cNvPr>
          <p:cNvPicPr>
            <a:picLocks noGrp="1" noChangeAspect="1"/>
          </p:cNvPicPr>
          <p:nvPr>
            <p:ph idx="1"/>
          </p:nvPr>
        </p:nvPicPr>
        <p:blipFill>
          <a:blip r:embed="rId2"/>
          <a:stretch>
            <a:fillRect/>
          </a:stretch>
        </p:blipFill>
        <p:spPr>
          <a:xfrm>
            <a:off x="859809" y="491319"/>
            <a:ext cx="10495127" cy="5400687"/>
          </a:xfrm>
        </p:spPr>
      </p:pic>
    </p:spTree>
    <p:extLst>
      <p:ext uri="{BB962C8B-B14F-4D97-AF65-F5344CB8AC3E}">
        <p14:creationId xmlns:p14="http://schemas.microsoft.com/office/powerpoint/2010/main" val="457754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28C49-C024-4110-A963-D5C5B8C53D24}"/>
              </a:ext>
            </a:extLst>
          </p:cNvPr>
          <p:cNvSpPr>
            <a:spLocks noGrp="1"/>
          </p:cNvSpPr>
          <p:nvPr>
            <p:ph type="title"/>
          </p:nvPr>
        </p:nvSpPr>
        <p:spPr/>
        <p:txBody>
          <a:bodyPr>
            <a:normAutofit/>
          </a:bodyPr>
          <a:lstStyle/>
          <a:p>
            <a:pPr algn="ctr"/>
            <a:r>
              <a:rPr lang="en-IN" sz="6600" b="1" dirty="0"/>
              <a:t>Earthing</a:t>
            </a:r>
          </a:p>
        </p:txBody>
      </p:sp>
      <p:pic>
        <p:nvPicPr>
          <p:cNvPr id="5" name="Content Placeholder 4">
            <a:extLst>
              <a:ext uri="{FF2B5EF4-FFF2-40B4-BE49-F238E27FC236}">
                <a16:creationId xmlns:a16="http://schemas.microsoft.com/office/drawing/2014/main" id="{F7FC9A5F-0AB2-48C5-A503-1AD40DAD6D1B}"/>
              </a:ext>
            </a:extLst>
          </p:cNvPr>
          <p:cNvPicPr>
            <a:picLocks noGrp="1" noChangeAspect="1"/>
          </p:cNvPicPr>
          <p:nvPr>
            <p:ph idx="1"/>
          </p:nvPr>
        </p:nvPicPr>
        <p:blipFill>
          <a:blip r:embed="rId2"/>
          <a:stretch>
            <a:fillRect/>
          </a:stretch>
        </p:blipFill>
        <p:spPr>
          <a:xfrm>
            <a:off x="1025236" y="1690689"/>
            <a:ext cx="10328564" cy="4802186"/>
          </a:xfrm>
        </p:spPr>
      </p:pic>
    </p:spTree>
    <p:extLst>
      <p:ext uri="{BB962C8B-B14F-4D97-AF65-F5344CB8AC3E}">
        <p14:creationId xmlns:p14="http://schemas.microsoft.com/office/powerpoint/2010/main" val="379548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99C6-6022-45D0-BDC6-B193ECE948A8}"/>
              </a:ext>
            </a:extLst>
          </p:cNvPr>
          <p:cNvSpPr>
            <a:spLocks noGrp="1"/>
          </p:cNvSpPr>
          <p:nvPr>
            <p:ph type="title"/>
          </p:nvPr>
        </p:nvSpPr>
        <p:spPr>
          <a:xfrm>
            <a:off x="838200" y="365125"/>
            <a:ext cx="10515600" cy="646257"/>
          </a:xfrm>
        </p:spPr>
        <p:txBody>
          <a:bodyPr>
            <a:normAutofit fontScale="90000"/>
          </a:bodyPr>
          <a:lstStyle/>
          <a:p>
            <a:r>
              <a:rPr lang="en-IN" dirty="0"/>
              <a:t>Earthing </a:t>
            </a:r>
            <a:r>
              <a:rPr lang="en-IN" dirty="0" err="1"/>
              <a:t>contd</a:t>
            </a:r>
            <a:r>
              <a:rPr lang="en-IN" dirty="0"/>
              <a:t>…</a:t>
            </a:r>
          </a:p>
        </p:txBody>
      </p:sp>
      <p:pic>
        <p:nvPicPr>
          <p:cNvPr id="5" name="Content Placeholder 4">
            <a:extLst>
              <a:ext uri="{FF2B5EF4-FFF2-40B4-BE49-F238E27FC236}">
                <a16:creationId xmlns:a16="http://schemas.microsoft.com/office/drawing/2014/main" id="{98F11EF5-673E-4A80-82A9-709277138643}"/>
              </a:ext>
            </a:extLst>
          </p:cNvPr>
          <p:cNvPicPr>
            <a:picLocks noGrp="1" noChangeAspect="1"/>
          </p:cNvPicPr>
          <p:nvPr>
            <p:ph idx="1"/>
          </p:nvPr>
        </p:nvPicPr>
        <p:blipFill>
          <a:blip r:embed="rId2"/>
          <a:stretch>
            <a:fillRect/>
          </a:stretch>
        </p:blipFill>
        <p:spPr>
          <a:xfrm>
            <a:off x="678874" y="1011383"/>
            <a:ext cx="11014362" cy="5481492"/>
          </a:xfrm>
        </p:spPr>
      </p:pic>
    </p:spTree>
    <p:extLst>
      <p:ext uri="{BB962C8B-B14F-4D97-AF65-F5344CB8AC3E}">
        <p14:creationId xmlns:p14="http://schemas.microsoft.com/office/powerpoint/2010/main" val="858061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77C5-8A0E-4DA2-A8E4-C4DFA3CE3B38}"/>
              </a:ext>
            </a:extLst>
          </p:cNvPr>
          <p:cNvSpPr>
            <a:spLocks noGrp="1"/>
          </p:cNvSpPr>
          <p:nvPr>
            <p:ph type="title"/>
          </p:nvPr>
        </p:nvSpPr>
        <p:spPr>
          <a:xfrm>
            <a:off x="838200" y="365126"/>
            <a:ext cx="10515600" cy="900906"/>
          </a:xfrm>
        </p:spPr>
        <p:txBody>
          <a:bodyPr/>
          <a:lstStyle/>
          <a:p>
            <a:r>
              <a:rPr lang="en-IN" dirty="0"/>
              <a:t>Earthing </a:t>
            </a:r>
            <a:r>
              <a:rPr lang="en-IN" dirty="0" err="1"/>
              <a:t>contd</a:t>
            </a:r>
            <a:r>
              <a:rPr lang="en-IN" dirty="0"/>
              <a:t>…</a:t>
            </a:r>
          </a:p>
        </p:txBody>
      </p:sp>
      <p:pic>
        <p:nvPicPr>
          <p:cNvPr id="5" name="Content Placeholder 4">
            <a:extLst>
              <a:ext uri="{FF2B5EF4-FFF2-40B4-BE49-F238E27FC236}">
                <a16:creationId xmlns:a16="http://schemas.microsoft.com/office/drawing/2014/main" id="{45E2F385-ECCD-468F-A564-A1B60C698C97}"/>
              </a:ext>
            </a:extLst>
          </p:cNvPr>
          <p:cNvPicPr>
            <a:picLocks noGrp="1" noChangeAspect="1"/>
          </p:cNvPicPr>
          <p:nvPr>
            <p:ph idx="1"/>
          </p:nvPr>
        </p:nvPicPr>
        <p:blipFill>
          <a:blip r:embed="rId2"/>
          <a:stretch>
            <a:fillRect/>
          </a:stretch>
        </p:blipFill>
        <p:spPr>
          <a:xfrm>
            <a:off x="1565564" y="1371600"/>
            <a:ext cx="8963891" cy="4682836"/>
          </a:xfrm>
        </p:spPr>
      </p:pic>
    </p:spTree>
    <p:extLst>
      <p:ext uri="{BB962C8B-B14F-4D97-AF65-F5344CB8AC3E}">
        <p14:creationId xmlns:p14="http://schemas.microsoft.com/office/powerpoint/2010/main" val="336865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8B56-C086-403D-BB83-A452F63EB637}"/>
              </a:ext>
            </a:extLst>
          </p:cNvPr>
          <p:cNvSpPr>
            <a:spLocks noGrp="1"/>
          </p:cNvSpPr>
          <p:nvPr>
            <p:ph type="title"/>
          </p:nvPr>
        </p:nvSpPr>
        <p:spPr>
          <a:xfrm>
            <a:off x="838200" y="365126"/>
            <a:ext cx="10515600" cy="770948"/>
          </a:xfrm>
        </p:spPr>
        <p:txBody>
          <a:bodyPr/>
          <a:lstStyle/>
          <a:p>
            <a:r>
              <a:rPr lang="en-IN" dirty="0"/>
              <a:t>Earthing </a:t>
            </a:r>
            <a:r>
              <a:rPr lang="en-IN" dirty="0" err="1"/>
              <a:t>contd</a:t>
            </a:r>
            <a:r>
              <a:rPr lang="en-IN" dirty="0"/>
              <a:t>….</a:t>
            </a:r>
          </a:p>
        </p:txBody>
      </p:sp>
      <p:pic>
        <p:nvPicPr>
          <p:cNvPr id="5" name="Content Placeholder 4">
            <a:extLst>
              <a:ext uri="{FF2B5EF4-FFF2-40B4-BE49-F238E27FC236}">
                <a16:creationId xmlns:a16="http://schemas.microsoft.com/office/drawing/2014/main" id="{7B1846AE-62C2-4649-9554-E66AB1898122}"/>
              </a:ext>
            </a:extLst>
          </p:cNvPr>
          <p:cNvPicPr>
            <a:picLocks noGrp="1" noChangeAspect="1"/>
          </p:cNvPicPr>
          <p:nvPr>
            <p:ph idx="1"/>
          </p:nvPr>
        </p:nvPicPr>
        <p:blipFill>
          <a:blip r:embed="rId2"/>
          <a:stretch>
            <a:fillRect/>
          </a:stretch>
        </p:blipFill>
        <p:spPr>
          <a:xfrm>
            <a:off x="838200" y="1136074"/>
            <a:ext cx="10785764" cy="5472544"/>
          </a:xfrm>
        </p:spPr>
      </p:pic>
    </p:spTree>
    <p:extLst>
      <p:ext uri="{BB962C8B-B14F-4D97-AF65-F5344CB8AC3E}">
        <p14:creationId xmlns:p14="http://schemas.microsoft.com/office/powerpoint/2010/main" val="2925842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676E-30FE-457A-B811-E0D253D7B9DD}"/>
              </a:ext>
            </a:extLst>
          </p:cNvPr>
          <p:cNvSpPr>
            <a:spLocks noGrp="1"/>
          </p:cNvSpPr>
          <p:nvPr>
            <p:ph type="title"/>
          </p:nvPr>
        </p:nvSpPr>
        <p:spPr>
          <a:xfrm>
            <a:off x="838200" y="365125"/>
            <a:ext cx="10515600" cy="895639"/>
          </a:xfrm>
        </p:spPr>
        <p:txBody>
          <a:bodyPr/>
          <a:lstStyle/>
          <a:p>
            <a:r>
              <a:rPr lang="en-IN" dirty="0"/>
              <a:t>Earthing </a:t>
            </a:r>
            <a:r>
              <a:rPr lang="en-IN" dirty="0" err="1"/>
              <a:t>contd</a:t>
            </a:r>
            <a:r>
              <a:rPr lang="en-IN" dirty="0"/>
              <a:t>…..</a:t>
            </a:r>
          </a:p>
        </p:txBody>
      </p:sp>
      <p:pic>
        <p:nvPicPr>
          <p:cNvPr id="5" name="Content Placeholder 4">
            <a:extLst>
              <a:ext uri="{FF2B5EF4-FFF2-40B4-BE49-F238E27FC236}">
                <a16:creationId xmlns:a16="http://schemas.microsoft.com/office/drawing/2014/main" id="{BAFFD832-AB5C-463A-ABCA-75C300BFE851}"/>
              </a:ext>
            </a:extLst>
          </p:cNvPr>
          <p:cNvPicPr>
            <a:picLocks noGrp="1" noChangeAspect="1"/>
          </p:cNvPicPr>
          <p:nvPr>
            <p:ph idx="1"/>
          </p:nvPr>
        </p:nvPicPr>
        <p:blipFill>
          <a:blip r:embed="rId2"/>
          <a:stretch>
            <a:fillRect/>
          </a:stretch>
        </p:blipFill>
        <p:spPr>
          <a:xfrm>
            <a:off x="838200" y="1690687"/>
            <a:ext cx="10744200" cy="4802187"/>
          </a:xfrm>
        </p:spPr>
      </p:pic>
    </p:spTree>
    <p:extLst>
      <p:ext uri="{BB962C8B-B14F-4D97-AF65-F5344CB8AC3E}">
        <p14:creationId xmlns:p14="http://schemas.microsoft.com/office/powerpoint/2010/main" val="428353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CF4BC-379A-440E-8D2F-157AC9EEB34B}"/>
              </a:ext>
            </a:extLst>
          </p:cNvPr>
          <p:cNvSpPr>
            <a:spLocks noGrp="1"/>
          </p:cNvSpPr>
          <p:nvPr>
            <p:ph type="ctrTitle"/>
          </p:nvPr>
        </p:nvSpPr>
        <p:spPr>
          <a:xfrm>
            <a:off x="1050756" y="0"/>
            <a:ext cx="10040471" cy="1109849"/>
          </a:xfrm>
        </p:spPr>
        <p:txBody>
          <a:bodyPr>
            <a:noAutofit/>
          </a:bodyPr>
          <a:lstStyle/>
          <a:p>
            <a:r>
              <a:rPr lang="en-US" sz="4400" b="1" dirty="0"/>
              <a:t>Desirable characteristics of a Fuse Element:</a:t>
            </a:r>
            <a:endParaRPr lang="en-IN" sz="4400" dirty="0"/>
          </a:p>
        </p:txBody>
      </p:sp>
      <p:sp>
        <p:nvSpPr>
          <p:cNvPr id="3" name="Subtitle 2">
            <a:extLst>
              <a:ext uri="{FF2B5EF4-FFF2-40B4-BE49-F238E27FC236}">
                <a16:creationId xmlns:a16="http://schemas.microsoft.com/office/drawing/2014/main" id="{36C78316-C39B-48E4-9308-71BCEDA46755}"/>
              </a:ext>
            </a:extLst>
          </p:cNvPr>
          <p:cNvSpPr>
            <a:spLocks noGrp="1"/>
          </p:cNvSpPr>
          <p:nvPr>
            <p:ph type="subTitle" idx="1"/>
          </p:nvPr>
        </p:nvSpPr>
        <p:spPr>
          <a:xfrm>
            <a:off x="721895" y="1572126"/>
            <a:ext cx="10698195" cy="4523874"/>
          </a:xfrm>
        </p:spPr>
        <p:txBody>
          <a:bodyPr>
            <a:normAutofit lnSpcReduction="10000"/>
          </a:bodyPr>
          <a:lstStyle/>
          <a:p>
            <a:pPr algn="l"/>
            <a:r>
              <a:rPr lang="en-US" sz="4000" dirty="0"/>
              <a:t>The material used foe fuse wires must have the following characteristics:</a:t>
            </a:r>
            <a:endParaRPr lang="en-IN" sz="4000" dirty="0"/>
          </a:p>
          <a:p>
            <a:pPr algn="l"/>
            <a:r>
              <a:rPr lang="en-US" sz="4000" dirty="0" err="1"/>
              <a:t>i</a:t>
            </a:r>
            <a:r>
              <a:rPr lang="en-US" sz="4000" dirty="0"/>
              <a:t>.  Low melting point e.g., tin, lead.</a:t>
            </a:r>
            <a:endParaRPr lang="en-IN" sz="4000" dirty="0"/>
          </a:p>
          <a:p>
            <a:pPr algn="l"/>
            <a:r>
              <a:rPr lang="en-US" sz="4000" dirty="0"/>
              <a:t>ii. High conductivity e.g., copper.</a:t>
            </a:r>
            <a:endParaRPr lang="en-IN" sz="4000" dirty="0"/>
          </a:p>
          <a:p>
            <a:pPr algn="l"/>
            <a:r>
              <a:rPr lang="en-US" sz="4000" dirty="0"/>
              <a:t>iii. Free from deterioration due oxidation e.g.,   </a:t>
            </a:r>
          </a:p>
          <a:p>
            <a:pPr algn="l"/>
            <a:r>
              <a:rPr lang="en-US" sz="4000" dirty="0"/>
              <a:t>     silver.</a:t>
            </a:r>
            <a:endParaRPr lang="en-IN" sz="4000" dirty="0"/>
          </a:p>
          <a:p>
            <a:pPr algn="l"/>
            <a:r>
              <a:rPr lang="en-US" sz="4000" dirty="0"/>
              <a:t>iv. Low cost e.g., tin, copper.</a:t>
            </a:r>
            <a:endParaRPr lang="en-IN" sz="4000" dirty="0"/>
          </a:p>
          <a:p>
            <a:pPr algn="l"/>
            <a:endParaRPr lang="en-IN" sz="3600" dirty="0"/>
          </a:p>
        </p:txBody>
      </p:sp>
    </p:spTree>
    <p:extLst>
      <p:ext uri="{BB962C8B-B14F-4D97-AF65-F5344CB8AC3E}">
        <p14:creationId xmlns:p14="http://schemas.microsoft.com/office/powerpoint/2010/main" val="1852880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DF50B-F5BB-4210-A5F3-81DE7E09CAD0}"/>
              </a:ext>
            </a:extLst>
          </p:cNvPr>
          <p:cNvSpPr>
            <a:spLocks noGrp="1"/>
          </p:cNvSpPr>
          <p:nvPr>
            <p:ph type="title"/>
          </p:nvPr>
        </p:nvSpPr>
        <p:spPr>
          <a:xfrm>
            <a:off x="838200" y="365125"/>
            <a:ext cx="10515600" cy="890469"/>
          </a:xfrm>
        </p:spPr>
        <p:txBody>
          <a:bodyPr/>
          <a:lstStyle/>
          <a:p>
            <a:r>
              <a:rPr lang="en-IN" dirty="0"/>
              <a:t>Earthing </a:t>
            </a:r>
            <a:r>
              <a:rPr lang="en-IN" dirty="0" err="1"/>
              <a:t>contd</a:t>
            </a:r>
            <a:r>
              <a:rPr lang="en-IN" dirty="0"/>
              <a:t>……</a:t>
            </a:r>
          </a:p>
        </p:txBody>
      </p:sp>
      <p:pic>
        <p:nvPicPr>
          <p:cNvPr id="5" name="Content Placeholder 4">
            <a:extLst>
              <a:ext uri="{FF2B5EF4-FFF2-40B4-BE49-F238E27FC236}">
                <a16:creationId xmlns:a16="http://schemas.microsoft.com/office/drawing/2014/main" id="{DC049193-510D-4E44-8831-27CDDA9DFBAC}"/>
              </a:ext>
            </a:extLst>
          </p:cNvPr>
          <p:cNvPicPr>
            <a:picLocks noGrp="1" noChangeAspect="1"/>
          </p:cNvPicPr>
          <p:nvPr>
            <p:ph idx="1"/>
          </p:nvPr>
        </p:nvPicPr>
        <p:blipFill>
          <a:blip r:embed="rId2"/>
          <a:stretch>
            <a:fillRect/>
          </a:stretch>
        </p:blipFill>
        <p:spPr>
          <a:xfrm>
            <a:off x="838200" y="1419367"/>
            <a:ext cx="9957179" cy="4926842"/>
          </a:xfrm>
        </p:spPr>
      </p:pic>
    </p:spTree>
    <p:extLst>
      <p:ext uri="{BB962C8B-B14F-4D97-AF65-F5344CB8AC3E}">
        <p14:creationId xmlns:p14="http://schemas.microsoft.com/office/powerpoint/2010/main" val="1536102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244D-351C-45CF-BE98-FE344C677AE1}"/>
              </a:ext>
            </a:extLst>
          </p:cNvPr>
          <p:cNvSpPr>
            <a:spLocks noGrp="1"/>
          </p:cNvSpPr>
          <p:nvPr>
            <p:ph type="title"/>
          </p:nvPr>
        </p:nvSpPr>
        <p:spPr/>
        <p:txBody>
          <a:bodyPr/>
          <a:lstStyle/>
          <a:p>
            <a:r>
              <a:rPr lang="en-IN" dirty="0"/>
              <a:t>Earthing </a:t>
            </a:r>
            <a:r>
              <a:rPr lang="en-IN" dirty="0" err="1"/>
              <a:t>contd</a:t>
            </a:r>
            <a:r>
              <a:rPr lang="en-IN" dirty="0"/>
              <a:t>……</a:t>
            </a:r>
          </a:p>
        </p:txBody>
      </p:sp>
      <p:pic>
        <p:nvPicPr>
          <p:cNvPr id="5" name="Content Placeholder 4">
            <a:extLst>
              <a:ext uri="{FF2B5EF4-FFF2-40B4-BE49-F238E27FC236}">
                <a16:creationId xmlns:a16="http://schemas.microsoft.com/office/drawing/2014/main" id="{FD6A4736-CD82-4998-A927-4F19D93A03AB}"/>
              </a:ext>
            </a:extLst>
          </p:cNvPr>
          <p:cNvPicPr>
            <a:picLocks noGrp="1" noChangeAspect="1"/>
          </p:cNvPicPr>
          <p:nvPr>
            <p:ph idx="1"/>
          </p:nvPr>
        </p:nvPicPr>
        <p:blipFill>
          <a:blip r:embed="rId2"/>
          <a:stretch>
            <a:fillRect/>
          </a:stretch>
        </p:blipFill>
        <p:spPr>
          <a:xfrm>
            <a:off x="982639" y="1473957"/>
            <a:ext cx="9921922" cy="4844955"/>
          </a:xfrm>
        </p:spPr>
      </p:pic>
    </p:spTree>
    <p:extLst>
      <p:ext uri="{BB962C8B-B14F-4D97-AF65-F5344CB8AC3E}">
        <p14:creationId xmlns:p14="http://schemas.microsoft.com/office/powerpoint/2010/main" val="490981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1EDA5-6B21-4277-8448-00509FD083C2}"/>
              </a:ext>
            </a:extLst>
          </p:cNvPr>
          <p:cNvSpPr>
            <a:spLocks noGrp="1"/>
          </p:cNvSpPr>
          <p:nvPr>
            <p:ph type="title"/>
          </p:nvPr>
        </p:nvSpPr>
        <p:spPr>
          <a:xfrm>
            <a:off x="838200" y="365126"/>
            <a:ext cx="10515600" cy="713048"/>
          </a:xfrm>
        </p:spPr>
        <p:txBody>
          <a:bodyPr/>
          <a:lstStyle/>
          <a:p>
            <a:r>
              <a:rPr lang="en-IN" dirty="0"/>
              <a:t>Plate Earthing</a:t>
            </a:r>
          </a:p>
        </p:txBody>
      </p:sp>
      <p:pic>
        <p:nvPicPr>
          <p:cNvPr id="5" name="Content Placeholder 4">
            <a:extLst>
              <a:ext uri="{FF2B5EF4-FFF2-40B4-BE49-F238E27FC236}">
                <a16:creationId xmlns:a16="http://schemas.microsoft.com/office/drawing/2014/main" id="{C59401B3-E455-4FFE-959F-165357815612}"/>
              </a:ext>
            </a:extLst>
          </p:cNvPr>
          <p:cNvPicPr>
            <a:picLocks noGrp="1" noChangeAspect="1"/>
          </p:cNvPicPr>
          <p:nvPr>
            <p:ph idx="1"/>
          </p:nvPr>
        </p:nvPicPr>
        <p:blipFill>
          <a:blip r:embed="rId2"/>
          <a:stretch>
            <a:fillRect/>
          </a:stretch>
        </p:blipFill>
        <p:spPr>
          <a:xfrm>
            <a:off x="2374711" y="1078174"/>
            <a:ext cx="6156944" cy="5636525"/>
          </a:xfrm>
        </p:spPr>
      </p:pic>
    </p:spTree>
    <p:extLst>
      <p:ext uri="{BB962C8B-B14F-4D97-AF65-F5344CB8AC3E}">
        <p14:creationId xmlns:p14="http://schemas.microsoft.com/office/powerpoint/2010/main" val="423580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6DE1B4-CB5E-4D5C-83C4-535A4C673CCB}"/>
              </a:ext>
            </a:extLst>
          </p:cNvPr>
          <p:cNvPicPr>
            <a:picLocks noGrp="1" noChangeAspect="1"/>
          </p:cNvPicPr>
          <p:nvPr>
            <p:ph idx="1"/>
          </p:nvPr>
        </p:nvPicPr>
        <p:blipFill>
          <a:blip r:embed="rId2"/>
          <a:stretch>
            <a:fillRect/>
          </a:stretch>
        </p:blipFill>
        <p:spPr>
          <a:xfrm>
            <a:off x="354842" y="286603"/>
            <a:ext cx="11313994" cy="6291618"/>
          </a:xfrm>
        </p:spPr>
      </p:pic>
    </p:spTree>
    <p:extLst>
      <p:ext uri="{BB962C8B-B14F-4D97-AF65-F5344CB8AC3E}">
        <p14:creationId xmlns:p14="http://schemas.microsoft.com/office/powerpoint/2010/main" val="2371569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90D16-5194-4349-B8ED-78B01FEAA8EC}"/>
              </a:ext>
            </a:extLst>
          </p:cNvPr>
          <p:cNvPicPr>
            <a:picLocks noGrp="1" noChangeAspect="1"/>
          </p:cNvPicPr>
          <p:nvPr>
            <p:ph idx="1"/>
          </p:nvPr>
        </p:nvPicPr>
        <p:blipFill>
          <a:blip r:embed="rId2"/>
          <a:stretch>
            <a:fillRect/>
          </a:stretch>
        </p:blipFill>
        <p:spPr>
          <a:xfrm>
            <a:off x="354842" y="341194"/>
            <a:ext cx="11627892" cy="6291618"/>
          </a:xfrm>
        </p:spPr>
      </p:pic>
    </p:spTree>
    <p:extLst>
      <p:ext uri="{BB962C8B-B14F-4D97-AF65-F5344CB8AC3E}">
        <p14:creationId xmlns:p14="http://schemas.microsoft.com/office/powerpoint/2010/main" val="239364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A198-816A-430C-A326-8313CE348937}"/>
              </a:ext>
            </a:extLst>
          </p:cNvPr>
          <p:cNvSpPr>
            <a:spLocks noGrp="1"/>
          </p:cNvSpPr>
          <p:nvPr>
            <p:ph type="title"/>
          </p:nvPr>
        </p:nvSpPr>
        <p:spPr/>
        <p:txBody>
          <a:bodyPr/>
          <a:lstStyle/>
          <a:p>
            <a:r>
              <a:rPr lang="en-IN" dirty="0"/>
              <a:t>Pipe Earthing </a:t>
            </a:r>
            <a:r>
              <a:rPr lang="en-IN" dirty="0" err="1"/>
              <a:t>contd</a:t>
            </a:r>
            <a:r>
              <a:rPr lang="en-IN" dirty="0"/>
              <a:t>……</a:t>
            </a:r>
          </a:p>
        </p:txBody>
      </p:sp>
      <p:pic>
        <p:nvPicPr>
          <p:cNvPr id="5" name="Content Placeholder 4">
            <a:extLst>
              <a:ext uri="{FF2B5EF4-FFF2-40B4-BE49-F238E27FC236}">
                <a16:creationId xmlns:a16="http://schemas.microsoft.com/office/drawing/2014/main" id="{BD1FDA4A-BA9E-4B46-B98E-13D6FAF1FD40}"/>
              </a:ext>
            </a:extLst>
          </p:cNvPr>
          <p:cNvPicPr>
            <a:picLocks noGrp="1" noChangeAspect="1"/>
          </p:cNvPicPr>
          <p:nvPr>
            <p:ph idx="1"/>
          </p:nvPr>
        </p:nvPicPr>
        <p:blipFill>
          <a:blip r:embed="rId2"/>
          <a:stretch>
            <a:fillRect/>
          </a:stretch>
        </p:blipFill>
        <p:spPr>
          <a:xfrm>
            <a:off x="838199" y="1446663"/>
            <a:ext cx="11008057" cy="4353635"/>
          </a:xfrm>
        </p:spPr>
      </p:pic>
    </p:spTree>
    <p:extLst>
      <p:ext uri="{BB962C8B-B14F-4D97-AF65-F5344CB8AC3E}">
        <p14:creationId xmlns:p14="http://schemas.microsoft.com/office/powerpoint/2010/main" val="1260763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8378-1933-419E-A5C9-7ECCFA99ECFF}"/>
              </a:ext>
            </a:extLst>
          </p:cNvPr>
          <p:cNvSpPr>
            <a:spLocks noGrp="1"/>
          </p:cNvSpPr>
          <p:nvPr>
            <p:ph type="title"/>
          </p:nvPr>
        </p:nvSpPr>
        <p:spPr/>
        <p:txBody>
          <a:bodyPr/>
          <a:lstStyle/>
          <a:p>
            <a:r>
              <a:rPr lang="en-IN" dirty="0"/>
              <a:t>Pipe or rod earthing</a:t>
            </a:r>
          </a:p>
        </p:txBody>
      </p:sp>
      <p:pic>
        <p:nvPicPr>
          <p:cNvPr id="5" name="Content Placeholder 4">
            <a:extLst>
              <a:ext uri="{FF2B5EF4-FFF2-40B4-BE49-F238E27FC236}">
                <a16:creationId xmlns:a16="http://schemas.microsoft.com/office/drawing/2014/main" id="{26C1306A-BAC9-44AD-AB8C-A033C652B760}"/>
              </a:ext>
            </a:extLst>
          </p:cNvPr>
          <p:cNvPicPr>
            <a:picLocks noGrp="1" noChangeAspect="1"/>
          </p:cNvPicPr>
          <p:nvPr>
            <p:ph idx="1"/>
          </p:nvPr>
        </p:nvPicPr>
        <p:blipFill>
          <a:blip r:embed="rId2"/>
          <a:stretch>
            <a:fillRect/>
          </a:stretch>
        </p:blipFill>
        <p:spPr>
          <a:xfrm>
            <a:off x="2019868" y="1825624"/>
            <a:ext cx="8038531" cy="4807187"/>
          </a:xfrm>
        </p:spPr>
      </p:pic>
    </p:spTree>
    <p:extLst>
      <p:ext uri="{BB962C8B-B14F-4D97-AF65-F5344CB8AC3E}">
        <p14:creationId xmlns:p14="http://schemas.microsoft.com/office/powerpoint/2010/main" val="3005971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09991A-DBA7-41EE-B8C0-11A0B17A8876}"/>
              </a:ext>
            </a:extLst>
          </p:cNvPr>
          <p:cNvPicPr>
            <a:picLocks noGrp="1" noChangeAspect="1"/>
          </p:cNvPicPr>
          <p:nvPr>
            <p:ph idx="1"/>
          </p:nvPr>
        </p:nvPicPr>
        <p:blipFill>
          <a:blip r:embed="rId2"/>
          <a:stretch>
            <a:fillRect/>
          </a:stretch>
        </p:blipFill>
        <p:spPr>
          <a:xfrm>
            <a:off x="641445" y="395785"/>
            <a:ext cx="10577015" cy="5732060"/>
          </a:xfrm>
        </p:spPr>
      </p:pic>
    </p:spTree>
    <p:extLst>
      <p:ext uri="{BB962C8B-B14F-4D97-AF65-F5344CB8AC3E}">
        <p14:creationId xmlns:p14="http://schemas.microsoft.com/office/powerpoint/2010/main" val="1058289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2DDC-4D05-436E-9064-5D84DA7D9E54}"/>
              </a:ext>
            </a:extLst>
          </p:cNvPr>
          <p:cNvSpPr>
            <a:spLocks noGrp="1"/>
          </p:cNvSpPr>
          <p:nvPr>
            <p:ph type="title"/>
          </p:nvPr>
        </p:nvSpPr>
        <p:spPr>
          <a:xfrm>
            <a:off x="1721225" y="2259106"/>
            <a:ext cx="9708776" cy="3469341"/>
          </a:xfrm>
        </p:spPr>
        <p:txBody>
          <a:bodyPr>
            <a:normAutofit/>
          </a:bodyPr>
          <a:lstStyle/>
          <a:p>
            <a:pPr algn="ctr"/>
            <a:r>
              <a:rPr lang="en-IN" sz="4800" b="1" dirty="0"/>
              <a:t>Power Factor Improvement</a:t>
            </a:r>
            <a:br>
              <a:rPr lang="en-IN" sz="4800" b="1" dirty="0"/>
            </a:br>
            <a:endParaRPr lang="en-IN" sz="4800" b="1" dirty="0"/>
          </a:p>
        </p:txBody>
      </p:sp>
    </p:spTree>
    <p:extLst>
      <p:ext uri="{BB962C8B-B14F-4D97-AF65-F5344CB8AC3E}">
        <p14:creationId xmlns:p14="http://schemas.microsoft.com/office/powerpoint/2010/main" val="1657220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4933DA-A45A-4C97-ADB3-BB1C927A65E9}"/>
              </a:ext>
            </a:extLst>
          </p:cNvPr>
          <p:cNvPicPr>
            <a:picLocks noGrp="1" noChangeAspect="1"/>
          </p:cNvPicPr>
          <p:nvPr>
            <p:ph idx="1"/>
          </p:nvPr>
        </p:nvPicPr>
        <p:blipFill>
          <a:blip r:embed="rId2"/>
          <a:stretch>
            <a:fillRect/>
          </a:stretch>
        </p:blipFill>
        <p:spPr>
          <a:xfrm>
            <a:off x="1613646" y="537882"/>
            <a:ext cx="9305365" cy="5701553"/>
          </a:xfrm>
        </p:spPr>
      </p:pic>
    </p:spTree>
    <p:extLst>
      <p:ext uri="{BB962C8B-B14F-4D97-AF65-F5344CB8AC3E}">
        <p14:creationId xmlns:p14="http://schemas.microsoft.com/office/powerpoint/2010/main" val="213705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4D88-593C-4C1B-9F53-12E3AD0953F1}"/>
              </a:ext>
            </a:extLst>
          </p:cNvPr>
          <p:cNvSpPr>
            <a:spLocks noGrp="1"/>
          </p:cNvSpPr>
          <p:nvPr>
            <p:ph type="title"/>
          </p:nvPr>
        </p:nvSpPr>
        <p:spPr/>
        <p:txBody>
          <a:bodyPr/>
          <a:lstStyle/>
          <a:p>
            <a:r>
              <a:rPr lang="en-US" b="1" dirty="0"/>
              <a:t>Materials used for Fuse</a:t>
            </a:r>
            <a:endParaRPr lang="en-IN" dirty="0"/>
          </a:p>
        </p:txBody>
      </p:sp>
      <p:sp>
        <p:nvSpPr>
          <p:cNvPr id="3" name="Content Placeholder 2">
            <a:extLst>
              <a:ext uri="{FF2B5EF4-FFF2-40B4-BE49-F238E27FC236}">
                <a16:creationId xmlns:a16="http://schemas.microsoft.com/office/drawing/2014/main" id="{3EB3699F-08A4-48EE-A14B-86826CBA3048}"/>
              </a:ext>
            </a:extLst>
          </p:cNvPr>
          <p:cNvSpPr>
            <a:spLocks noGrp="1"/>
          </p:cNvSpPr>
          <p:nvPr>
            <p:ph idx="1"/>
          </p:nvPr>
        </p:nvSpPr>
        <p:spPr/>
        <p:txBody>
          <a:bodyPr>
            <a:normAutofit/>
          </a:bodyPr>
          <a:lstStyle/>
          <a:p>
            <a:r>
              <a:rPr lang="en-US" sz="4000" dirty="0"/>
              <a:t>Material used is tin lead or silver having low melting points. </a:t>
            </a:r>
          </a:p>
          <a:p>
            <a:pPr marL="0" indent="0">
              <a:buNone/>
            </a:pPr>
            <a:endParaRPr lang="en-US" sz="4000" dirty="0"/>
          </a:p>
          <a:p>
            <a:r>
              <a:rPr lang="en-US" sz="4000" dirty="0"/>
              <a:t>Use of copper or iron is dangerous, though tinned copper may be used.</a:t>
            </a:r>
            <a:endParaRPr lang="en-IN" sz="4000" dirty="0"/>
          </a:p>
        </p:txBody>
      </p:sp>
    </p:spTree>
    <p:extLst>
      <p:ext uri="{BB962C8B-B14F-4D97-AF65-F5344CB8AC3E}">
        <p14:creationId xmlns:p14="http://schemas.microsoft.com/office/powerpoint/2010/main" val="1183958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76469A-CF7A-4257-A1A2-257CF6DD4CBD}"/>
              </a:ext>
            </a:extLst>
          </p:cNvPr>
          <p:cNvPicPr>
            <a:picLocks noGrp="1" noChangeAspect="1"/>
          </p:cNvPicPr>
          <p:nvPr>
            <p:ph idx="1"/>
          </p:nvPr>
        </p:nvPicPr>
        <p:blipFill>
          <a:blip r:embed="rId2"/>
          <a:stretch>
            <a:fillRect/>
          </a:stretch>
        </p:blipFill>
        <p:spPr>
          <a:xfrm>
            <a:off x="1791093" y="556182"/>
            <a:ext cx="10067827" cy="5630208"/>
          </a:xfrm>
        </p:spPr>
      </p:pic>
    </p:spTree>
    <p:extLst>
      <p:ext uri="{BB962C8B-B14F-4D97-AF65-F5344CB8AC3E}">
        <p14:creationId xmlns:p14="http://schemas.microsoft.com/office/powerpoint/2010/main" val="1306267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044A3F-FFEC-4FF2-A62C-E2D3A3C90315}"/>
              </a:ext>
            </a:extLst>
          </p:cNvPr>
          <p:cNvPicPr>
            <a:picLocks noGrp="1" noChangeAspect="1"/>
          </p:cNvPicPr>
          <p:nvPr>
            <p:ph idx="1"/>
          </p:nvPr>
        </p:nvPicPr>
        <p:blipFill>
          <a:blip r:embed="rId2"/>
          <a:stretch>
            <a:fillRect/>
          </a:stretch>
        </p:blipFill>
        <p:spPr>
          <a:xfrm>
            <a:off x="914401" y="499621"/>
            <a:ext cx="10699422" cy="5797484"/>
          </a:xfrm>
        </p:spPr>
      </p:pic>
    </p:spTree>
    <p:extLst>
      <p:ext uri="{BB962C8B-B14F-4D97-AF65-F5344CB8AC3E}">
        <p14:creationId xmlns:p14="http://schemas.microsoft.com/office/powerpoint/2010/main" val="2719970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546121-7B0E-40AB-AFFC-6C5AA0374897}"/>
              </a:ext>
            </a:extLst>
          </p:cNvPr>
          <p:cNvPicPr>
            <a:picLocks noGrp="1" noChangeAspect="1"/>
          </p:cNvPicPr>
          <p:nvPr>
            <p:ph idx="1"/>
          </p:nvPr>
        </p:nvPicPr>
        <p:blipFill>
          <a:blip r:embed="rId2"/>
          <a:stretch>
            <a:fillRect/>
          </a:stretch>
        </p:blipFill>
        <p:spPr>
          <a:xfrm>
            <a:off x="1272619" y="424206"/>
            <a:ext cx="10067826" cy="5778631"/>
          </a:xfrm>
        </p:spPr>
      </p:pic>
    </p:spTree>
    <p:extLst>
      <p:ext uri="{BB962C8B-B14F-4D97-AF65-F5344CB8AC3E}">
        <p14:creationId xmlns:p14="http://schemas.microsoft.com/office/powerpoint/2010/main" val="2988765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5FDE83-AF50-4FD2-ADAE-409CE79937F6}"/>
              </a:ext>
            </a:extLst>
          </p:cNvPr>
          <p:cNvPicPr>
            <a:picLocks noGrp="1" noChangeAspect="1"/>
          </p:cNvPicPr>
          <p:nvPr>
            <p:ph idx="1"/>
          </p:nvPr>
        </p:nvPicPr>
        <p:blipFill>
          <a:blip r:embed="rId2"/>
          <a:stretch>
            <a:fillRect/>
          </a:stretch>
        </p:blipFill>
        <p:spPr>
          <a:xfrm>
            <a:off x="1611985" y="593889"/>
            <a:ext cx="9813302" cy="5797484"/>
          </a:xfrm>
        </p:spPr>
      </p:pic>
    </p:spTree>
    <p:extLst>
      <p:ext uri="{BB962C8B-B14F-4D97-AF65-F5344CB8AC3E}">
        <p14:creationId xmlns:p14="http://schemas.microsoft.com/office/powerpoint/2010/main" val="3092119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68BC98-4ADF-4991-ACE2-5515AE6C3F41}"/>
              </a:ext>
            </a:extLst>
          </p:cNvPr>
          <p:cNvPicPr>
            <a:picLocks noGrp="1" noChangeAspect="1"/>
          </p:cNvPicPr>
          <p:nvPr>
            <p:ph idx="1"/>
          </p:nvPr>
        </p:nvPicPr>
        <p:blipFill>
          <a:blip r:embed="rId2"/>
          <a:stretch>
            <a:fillRect/>
          </a:stretch>
        </p:blipFill>
        <p:spPr>
          <a:xfrm>
            <a:off x="1574276" y="490194"/>
            <a:ext cx="9379669" cy="5891752"/>
          </a:xfrm>
        </p:spPr>
      </p:pic>
    </p:spTree>
    <p:extLst>
      <p:ext uri="{BB962C8B-B14F-4D97-AF65-F5344CB8AC3E}">
        <p14:creationId xmlns:p14="http://schemas.microsoft.com/office/powerpoint/2010/main" val="1046550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C67DD8-604E-444F-8A04-30829A90171D}"/>
              </a:ext>
            </a:extLst>
          </p:cNvPr>
          <p:cNvPicPr>
            <a:picLocks noGrp="1" noChangeAspect="1"/>
          </p:cNvPicPr>
          <p:nvPr>
            <p:ph idx="1"/>
          </p:nvPr>
        </p:nvPicPr>
        <p:blipFill>
          <a:blip r:embed="rId2"/>
          <a:stretch>
            <a:fillRect/>
          </a:stretch>
        </p:blipFill>
        <p:spPr>
          <a:xfrm>
            <a:off x="1932495" y="744718"/>
            <a:ext cx="9078012" cy="5448691"/>
          </a:xfrm>
        </p:spPr>
      </p:pic>
    </p:spTree>
    <p:extLst>
      <p:ext uri="{BB962C8B-B14F-4D97-AF65-F5344CB8AC3E}">
        <p14:creationId xmlns:p14="http://schemas.microsoft.com/office/powerpoint/2010/main" val="4221586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BABE6F-94C2-4CD5-B0D8-6BCE6D9DD831}"/>
              </a:ext>
            </a:extLst>
          </p:cNvPr>
          <p:cNvPicPr>
            <a:picLocks noGrp="1" noChangeAspect="1"/>
          </p:cNvPicPr>
          <p:nvPr>
            <p:ph idx="1"/>
          </p:nvPr>
        </p:nvPicPr>
        <p:blipFill>
          <a:blip r:embed="rId2"/>
          <a:stretch>
            <a:fillRect/>
          </a:stretch>
        </p:blipFill>
        <p:spPr>
          <a:xfrm>
            <a:off x="970960" y="424206"/>
            <a:ext cx="10350631" cy="5674936"/>
          </a:xfrm>
        </p:spPr>
      </p:pic>
    </p:spTree>
    <p:extLst>
      <p:ext uri="{BB962C8B-B14F-4D97-AF65-F5344CB8AC3E}">
        <p14:creationId xmlns:p14="http://schemas.microsoft.com/office/powerpoint/2010/main" val="1549812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90AF9E-14E1-4743-9EDF-E8E3828400E0}"/>
              </a:ext>
            </a:extLst>
          </p:cNvPr>
          <p:cNvPicPr>
            <a:picLocks noGrp="1" noChangeAspect="1"/>
          </p:cNvPicPr>
          <p:nvPr>
            <p:ph idx="1"/>
          </p:nvPr>
        </p:nvPicPr>
        <p:blipFill>
          <a:blip r:embed="rId2"/>
          <a:stretch>
            <a:fillRect/>
          </a:stretch>
        </p:blipFill>
        <p:spPr>
          <a:xfrm>
            <a:off x="1438184" y="852256"/>
            <a:ext cx="9383696" cy="5301688"/>
          </a:xfrm>
        </p:spPr>
      </p:pic>
    </p:spTree>
    <p:extLst>
      <p:ext uri="{BB962C8B-B14F-4D97-AF65-F5344CB8AC3E}">
        <p14:creationId xmlns:p14="http://schemas.microsoft.com/office/powerpoint/2010/main" val="2672251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D08777-6322-4E7D-8F10-2D23ECD16B77}"/>
              </a:ext>
            </a:extLst>
          </p:cNvPr>
          <p:cNvPicPr>
            <a:picLocks noGrp="1" noChangeAspect="1"/>
          </p:cNvPicPr>
          <p:nvPr>
            <p:ph idx="1"/>
          </p:nvPr>
        </p:nvPicPr>
        <p:blipFill>
          <a:blip r:embed="rId2"/>
          <a:stretch>
            <a:fillRect/>
          </a:stretch>
        </p:blipFill>
        <p:spPr>
          <a:xfrm>
            <a:off x="1008667" y="414779"/>
            <a:ext cx="10322351" cy="5948314"/>
          </a:xfrm>
        </p:spPr>
      </p:pic>
    </p:spTree>
    <p:extLst>
      <p:ext uri="{BB962C8B-B14F-4D97-AF65-F5344CB8AC3E}">
        <p14:creationId xmlns:p14="http://schemas.microsoft.com/office/powerpoint/2010/main" val="1104334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F58028-5AB6-498A-8789-C76035FF7042}"/>
              </a:ext>
            </a:extLst>
          </p:cNvPr>
          <p:cNvPicPr>
            <a:picLocks noGrp="1" noChangeAspect="1"/>
          </p:cNvPicPr>
          <p:nvPr>
            <p:ph idx="1"/>
          </p:nvPr>
        </p:nvPicPr>
        <p:blipFill>
          <a:blip r:embed="rId2"/>
          <a:stretch>
            <a:fillRect/>
          </a:stretch>
        </p:blipFill>
        <p:spPr>
          <a:xfrm>
            <a:off x="1602557" y="763570"/>
            <a:ext cx="9473938" cy="5637229"/>
          </a:xfrm>
        </p:spPr>
      </p:pic>
    </p:spTree>
    <p:extLst>
      <p:ext uri="{BB962C8B-B14F-4D97-AF65-F5344CB8AC3E}">
        <p14:creationId xmlns:p14="http://schemas.microsoft.com/office/powerpoint/2010/main" val="2734656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9B0D3-9A50-41E6-8F52-382C89F18351}"/>
              </a:ext>
            </a:extLst>
          </p:cNvPr>
          <p:cNvSpPr>
            <a:spLocks noGrp="1"/>
          </p:cNvSpPr>
          <p:nvPr>
            <p:ph type="title"/>
          </p:nvPr>
        </p:nvSpPr>
        <p:spPr/>
        <p:txBody>
          <a:bodyPr/>
          <a:lstStyle/>
          <a:p>
            <a:r>
              <a:rPr lang="en-US" b="1" dirty="0"/>
              <a:t>Types of Fuses</a:t>
            </a:r>
            <a:endParaRPr lang="en-IN" dirty="0"/>
          </a:p>
        </p:txBody>
      </p:sp>
      <p:sp>
        <p:nvSpPr>
          <p:cNvPr id="3" name="Content Placeholder 2">
            <a:extLst>
              <a:ext uri="{FF2B5EF4-FFF2-40B4-BE49-F238E27FC236}">
                <a16:creationId xmlns:a16="http://schemas.microsoft.com/office/drawing/2014/main" id="{E35D527D-8265-4F18-ABC6-E14D8BA5A37D}"/>
              </a:ext>
            </a:extLst>
          </p:cNvPr>
          <p:cNvSpPr>
            <a:spLocks noGrp="1"/>
          </p:cNvSpPr>
          <p:nvPr>
            <p:ph idx="1"/>
          </p:nvPr>
        </p:nvSpPr>
        <p:spPr/>
        <p:txBody>
          <a:bodyPr/>
          <a:lstStyle/>
          <a:p>
            <a:r>
              <a:rPr lang="en-US" sz="4400" dirty="0"/>
              <a:t>Fuses are classified into following types</a:t>
            </a:r>
          </a:p>
          <a:p>
            <a:pPr marL="0" indent="0">
              <a:buNone/>
            </a:pPr>
            <a:endParaRPr lang="en-IN" sz="4400" dirty="0"/>
          </a:p>
          <a:p>
            <a:r>
              <a:rPr lang="en-US" sz="4400" dirty="0"/>
              <a:t>(</a:t>
            </a:r>
            <a:r>
              <a:rPr lang="en-US" sz="4400" dirty="0" err="1"/>
              <a:t>i</a:t>
            </a:r>
            <a:r>
              <a:rPr lang="en-US" sz="4400" dirty="0"/>
              <a:t>) Re-</a:t>
            </a:r>
            <a:r>
              <a:rPr lang="en-US" sz="4400" dirty="0" err="1"/>
              <a:t>wireable</a:t>
            </a:r>
            <a:r>
              <a:rPr lang="en-US" sz="4400" dirty="0"/>
              <a:t> or kit-Kat fuse and</a:t>
            </a:r>
          </a:p>
          <a:p>
            <a:pPr marL="0" indent="0">
              <a:buNone/>
            </a:pPr>
            <a:endParaRPr lang="en-IN" sz="4400" dirty="0"/>
          </a:p>
          <a:p>
            <a:r>
              <a:rPr lang="en-US" sz="4400" dirty="0"/>
              <a:t>(ii) High rupturing capacity (H.R.C) cartridge fuse</a:t>
            </a:r>
            <a:endParaRPr lang="en-IN" sz="4400" dirty="0"/>
          </a:p>
          <a:p>
            <a:pPr marL="0" indent="0">
              <a:buNone/>
            </a:pPr>
            <a:endParaRPr lang="en-IN" dirty="0"/>
          </a:p>
        </p:txBody>
      </p:sp>
    </p:spTree>
    <p:extLst>
      <p:ext uri="{BB962C8B-B14F-4D97-AF65-F5344CB8AC3E}">
        <p14:creationId xmlns:p14="http://schemas.microsoft.com/office/powerpoint/2010/main" val="941306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EB599-96DB-4EAF-B9FF-AEF56B9C33E5}"/>
              </a:ext>
            </a:extLst>
          </p:cNvPr>
          <p:cNvSpPr>
            <a:spLocks noGrp="1"/>
          </p:cNvSpPr>
          <p:nvPr>
            <p:ph type="title"/>
          </p:nvPr>
        </p:nvSpPr>
        <p:spPr>
          <a:xfrm>
            <a:off x="838200" y="18255"/>
            <a:ext cx="10515600" cy="1325563"/>
          </a:xfrm>
        </p:spPr>
        <p:txBody>
          <a:bodyPr/>
          <a:lstStyle/>
          <a:p>
            <a:r>
              <a:rPr lang="en-US" b="1" dirty="0"/>
              <a:t>Re-</a:t>
            </a:r>
            <a:r>
              <a:rPr lang="en-US" b="1" dirty="0" err="1"/>
              <a:t>wireable</a:t>
            </a:r>
            <a:r>
              <a:rPr lang="en-US" b="1" dirty="0"/>
              <a:t> or Kit-Kat Fuse</a:t>
            </a:r>
            <a:endParaRPr lang="en-IN" dirty="0"/>
          </a:p>
        </p:txBody>
      </p:sp>
      <p:sp>
        <p:nvSpPr>
          <p:cNvPr id="3" name="Content Placeholder 2">
            <a:extLst>
              <a:ext uri="{FF2B5EF4-FFF2-40B4-BE49-F238E27FC236}">
                <a16:creationId xmlns:a16="http://schemas.microsoft.com/office/drawing/2014/main" id="{C94D1573-D6AC-48AA-8EA8-5B185FAB7F54}"/>
              </a:ext>
            </a:extLst>
          </p:cNvPr>
          <p:cNvSpPr>
            <a:spLocks noGrp="1"/>
          </p:cNvSpPr>
          <p:nvPr>
            <p:ph idx="1"/>
          </p:nvPr>
        </p:nvSpPr>
        <p:spPr>
          <a:xfrm>
            <a:off x="838200" y="1343818"/>
            <a:ext cx="10515600" cy="4833145"/>
          </a:xfrm>
        </p:spPr>
        <p:txBody>
          <a:bodyPr/>
          <a:lstStyle/>
          <a:p>
            <a:pPr marL="0" indent="0">
              <a:buNone/>
            </a:pPr>
            <a:r>
              <a:rPr lang="en-US" sz="3200" dirty="0"/>
              <a:t>Re-</a:t>
            </a:r>
            <a:r>
              <a:rPr lang="en-US" sz="3200" dirty="0" err="1"/>
              <a:t>wireable</a:t>
            </a:r>
            <a:r>
              <a:rPr lang="en-US" sz="3200" dirty="0"/>
              <a:t> fuse is used where low values of fault current are to be interrupted. These fuses are simple in construction, cheap and available up to a current rating of 200A.They are erratic in operation and their performance deteriorates with time. An image of re-</a:t>
            </a:r>
            <a:r>
              <a:rPr lang="en-US" sz="3200" dirty="0" err="1"/>
              <a:t>wireable</a:t>
            </a:r>
            <a:r>
              <a:rPr lang="en-US" sz="3200" dirty="0"/>
              <a:t> fuse is as shown in figure</a:t>
            </a:r>
          </a:p>
          <a:p>
            <a:pPr marL="0" indent="0">
              <a:buNone/>
            </a:pPr>
            <a:endParaRPr lang="en-IN" dirty="0"/>
          </a:p>
        </p:txBody>
      </p:sp>
      <p:pic>
        <p:nvPicPr>
          <p:cNvPr id="7" name="Picture 6">
            <a:extLst>
              <a:ext uri="{FF2B5EF4-FFF2-40B4-BE49-F238E27FC236}">
                <a16:creationId xmlns:a16="http://schemas.microsoft.com/office/drawing/2014/main" id="{EF303E6B-2F81-4340-A4C9-50582037DBC5}"/>
              </a:ext>
            </a:extLst>
          </p:cNvPr>
          <p:cNvPicPr/>
          <p:nvPr/>
        </p:nvPicPr>
        <p:blipFill>
          <a:blip r:embed="rId2"/>
          <a:srcRect/>
          <a:stretch>
            <a:fillRect/>
          </a:stretch>
        </p:blipFill>
        <p:spPr bwMode="auto">
          <a:xfrm>
            <a:off x="4455695" y="3775040"/>
            <a:ext cx="5943600" cy="3957253"/>
          </a:xfrm>
          <a:prstGeom prst="rect">
            <a:avLst/>
          </a:prstGeom>
          <a:noFill/>
          <a:ln w="9525">
            <a:noFill/>
            <a:miter lim="800000"/>
            <a:headEnd/>
            <a:tailEnd/>
          </a:ln>
        </p:spPr>
      </p:pic>
    </p:spTree>
    <p:extLst>
      <p:ext uri="{BB962C8B-B14F-4D97-AF65-F5344CB8AC3E}">
        <p14:creationId xmlns:p14="http://schemas.microsoft.com/office/powerpoint/2010/main" val="261325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9552-A836-4D93-A3F7-03595EB04C06}"/>
              </a:ext>
            </a:extLst>
          </p:cNvPr>
          <p:cNvSpPr>
            <a:spLocks noGrp="1"/>
          </p:cNvSpPr>
          <p:nvPr>
            <p:ph type="title"/>
          </p:nvPr>
        </p:nvSpPr>
        <p:spPr/>
        <p:txBody>
          <a:bodyPr/>
          <a:lstStyle/>
          <a:p>
            <a:r>
              <a:rPr lang="en-US" b="1" dirty="0"/>
              <a:t>High Rupturing Capacity (HRC) Cartridge Fuse</a:t>
            </a:r>
            <a:endParaRPr lang="en-IN" dirty="0"/>
          </a:p>
        </p:txBody>
      </p:sp>
      <p:sp>
        <p:nvSpPr>
          <p:cNvPr id="3" name="Content Placeholder 2">
            <a:extLst>
              <a:ext uri="{FF2B5EF4-FFF2-40B4-BE49-F238E27FC236}">
                <a16:creationId xmlns:a16="http://schemas.microsoft.com/office/drawing/2014/main" id="{F6C70F9B-C3BC-4C32-B8F1-99DEA2CFDE3C}"/>
              </a:ext>
            </a:extLst>
          </p:cNvPr>
          <p:cNvSpPr>
            <a:spLocks noGrp="1"/>
          </p:cNvSpPr>
          <p:nvPr>
            <p:ph idx="1"/>
          </p:nvPr>
        </p:nvSpPr>
        <p:spPr/>
        <p:txBody>
          <a:bodyPr>
            <a:normAutofit fontScale="92500" lnSpcReduction="10000"/>
          </a:bodyPr>
          <a:lstStyle/>
          <a:p>
            <a:pPr algn="just"/>
            <a:r>
              <a:rPr lang="en-US" dirty="0"/>
              <a:t>It consists of a heat resisting ceramic body having metal end- caps to which a silver current-carrying element is welded. The space within the body surrounding the elements is completely packed with a filling powder. The filling material my be chalk, plaster of Paris, quartz or marble dust and acts as an arc quenching and cooling medium.</a:t>
            </a:r>
          </a:p>
          <a:p>
            <a:pPr algn="just"/>
            <a:r>
              <a:rPr lang="en-US" dirty="0"/>
              <a:t>Therefore, it carries the normal current without overheating Under normal loading conditions, the fuse element is at a temperature below its melting point. When a fault occurs, the current increases and the fuse element melts before the fault current reaches its first peak. The heat produced in the process vaporizes the melted silver element. The chemical reaction between the silver vapors and the filling powder results in the formation of a high resistance substance which helps in quenching the arc.</a:t>
            </a:r>
            <a:endParaRPr lang="en-IN" dirty="0"/>
          </a:p>
          <a:p>
            <a:pPr marL="0" indent="0" algn="just">
              <a:buNone/>
            </a:pPr>
            <a:endParaRPr lang="en-IN" dirty="0"/>
          </a:p>
        </p:txBody>
      </p:sp>
    </p:spTree>
    <p:extLst>
      <p:ext uri="{BB962C8B-B14F-4D97-AF65-F5344CB8AC3E}">
        <p14:creationId xmlns:p14="http://schemas.microsoft.com/office/powerpoint/2010/main" val="373897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D35440-8CC4-4556-9314-DB98A60A862B}"/>
              </a:ext>
            </a:extLst>
          </p:cNvPr>
          <p:cNvPicPr>
            <a:picLocks noGrp="1"/>
          </p:cNvPicPr>
          <p:nvPr>
            <p:ph idx="1"/>
          </p:nvPr>
        </p:nvPicPr>
        <p:blipFill>
          <a:blip r:embed="rId2"/>
          <a:srcRect/>
          <a:stretch>
            <a:fillRect/>
          </a:stretch>
        </p:blipFill>
        <p:spPr bwMode="auto">
          <a:xfrm>
            <a:off x="593557" y="208548"/>
            <a:ext cx="11101137" cy="6497052"/>
          </a:xfrm>
          <a:prstGeom prst="rect">
            <a:avLst/>
          </a:prstGeom>
          <a:noFill/>
          <a:ln w="9525">
            <a:noFill/>
            <a:miter lim="800000"/>
            <a:headEnd/>
            <a:tailEnd/>
          </a:ln>
        </p:spPr>
      </p:pic>
    </p:spTree>
    <p:extLst>
      <p:ext uri="{BB962C8B-B14F-4D97-AF65-F5344CB8AC3E}">
        <p14:creationId xmlns:p14="http://schemas.microsoft.com/office/powerpoint/2010/main" val="275758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8651-AB05-40E0-BCF1-220EA7460D5E}"/>
              </a:ext>
            </a:extLst>
          </p:cNvPr>
          <p:cNvSpPr>
            <a:spLocks noGrp="1"/>
          </p:cNvSpPr>
          <p:nvPr>
            <p:ph type="title"/>
          </p:nvPr>
        </p:nvSpPr>
        <p:spPr>
          <a:xfrm>
            <a:off x="838200" y="18255"/>
            <a:ext cx="10515600" cy="831977"/>
          </a:xfrm>
        </p:spPr>
        <p:txBody>
          <a:bodyPr/>
          <a:lstStyle/>
          <a:p>
            <a:r>
              <a:rPr lang="en-US" b="1" dirty="0"/>
              <a:t>Circuit Breaker</a:t>
            </a:r>
            <a:endParaRPr lang="en-IN" dirty="0"/>
          </a:p>
        </p:txBody>
      </p:sp>
      <p:sp>
        <p:nvSpPr>
          <p:cNvPr id="3" name="Content Placeholder 2">
            <a:extLst>
              <a:ext uri="{FF2B5EF4-FFF2-40B4-BE49-F238E27FC236}">
                <a16:creationId xmlns:a16="http://schemas.microsoft.com/office/drawing/2014/main" id="{F90BE1CD-F331-4F10-8605-B7D4925A93CB}"/>
              </a:ext>
            </a:extLst>
          </p:cNvPr>
          <p:cNvSpPr>
            <a:spLocks noGrp="1"/>
          </p:cNvSpPr>
          <p:nvPr>
            <p:ph idx="1"/>
          </p:nvPr>
        </p:nvSpPr>
        <p:spPr>
          <a:xfrm>
            <a:off x="838200" y="850232"/>
            <a:ext cx="10515600" cy="5630779"/>
          </a:xfrm>
        </p:spPr>
        <p:txBody>
          <a:bodyPr>
            <a:normAutofit/>
          </a:bodyPr>
          <a:lstStyle/>
          <a:p>
            <a:pPr algn="just"/>
            <a:r>
              <a:rPr lang="en-US" dirty="0"/>
              <a:t>Electrical circuits breaker is a switching device which can be operated manually and automatically for the controlling and protection of electrical power system, respectively. The modern power system deals with a huge power network and huge numbers of associated electrical </a:t>
            </a:r>
            <a:r>
              <a:rPr lang="en-US" dirty="0" err="1"/>
              <a:t>equipments</a:t>
            </a:r>
            <a:r>
              <a:rPr lang="en-US" dirty="0"/>
              <a:t>. During shirt circuits fault or any other type of electrical fault, these </a:t>
            </a:r>
            <a:r>
              <a:rPr lang="en-US" dirty="0" err="1"/>
              <a:t>equipments</a:t>
            </a:r>
            <a:r>
              <a:rPr lang="en-US" dirty="0"/>
              <a:t>, as well as the power network, suffer a high stress of fault current, which in turn damage the equipment and networks permanently.</a:t>
            </a:r>
          </a:p>
          <a:p>
            <a:pPr algn="just"/>
            <a:r>
              <a:rPr lang="en-US" dirty="0"/>
              <a:t>For saving these equipment and the power networks, the fault current should be cleared from the system as quickly as possible. Again after the cleared, the system must come to its normal working condition as soon is possible for supplying reliable quality power to the receiving ends. The circuits breaker is the special device all the required switching operations during current carrying condition.</a:t>
            </a:r>
            <a:endParaRPr lang="en-IN" dirty="0"/>
          </a:p>
          <a:p>
            <a:pPr algn="just"/>
            <a:endParaRPr lang="en-IN" dirty="0"/>
          </a:p>
        </p:txBody>
      </p:sp>
    </p:spTree>
    <p:extLst>
      <p:ext uri="{BB962C8B-B14F-4D97-AF65-F5344CB8AC3E}">
        <p14:creationId xmlns:p14="http://schemas.microsoft.com/office/powerpoint/2010/main" val="3624822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8393</TotalTime>
  <Words>1066</Words>
  <Application>Microsoft Office PowerPoint</Application>
  <PresentationFormat>Widescreen</PresentationFormat>
  <Paragraphs>62</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UNIT-4</vt:lpstr>
      <vt:lpstr>Fuse</vt:lpstr>
      <vt:lpstr>Desirable characteristics of a Fuse Element:</vt:lpstr>
      <vt:lpstr>Materials used for Fuse</vt:lpstr>
      <vt:lpstr>Types of Fuses</vt:lpstr>
      <vt:lpstr>Re-wireable or Kit-Kat Fuse</vt:lpstr>
      <vt:lpstr>High Rupturing Capacity (HRC) Cartridge Fuse</vt:lpstr>
      <vt:lpstr>PowerPoint Presentation</vt:lpstr>
      <vt:lpstr>Circuit Breaker</vt:lpstr>
      <vt:lpstr>PowerPoint Presentation</vt:lpstr>
      <vt:lpstr>Types of circuits breakers</vt:lpstr>
      <vt:lpstr>MCB</vt:lpstr>
      <vt:lpstr>PowerPoint Presentation</vt:lpstr>
      <vt:lpstr>Miniature Circuit Breaker (MCB)</vt:lpstr>
      <vt:lpstr>Working Principle</vt:lpstr>
      <vt:lpstr>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Earthing</vt:lpstr>
      <vt:lpstr>Earthing contd…</vt:lpstr>
      <vt:lpstr>Earthing contd…</vt:lpstr>
      <vt:lpstr>Earthing contd….</vt:lpstr>
      <vt:lpstr>Earthing contd…..</vt:lpstr>
      <vt:lpstr>Earthing contd……</vt:lpstr>
      <vt:lpstr>Earthing contd……</vt:lpstr>
      <vt:lpstr>Plate Earthing</vt:lpstr>
      <vt:lpstr>PowerPoint Presentation</vt:lpstr>
      <vt:lpstr>PowerPoint Presentation</vt:lpstr>
      <vt:lpstr>Pipe Earthing contd……</vt:lpstr>
      <vt:lpstr>Pipe or rod earthing</vt:lpstr>
      <vt:lpstr>PowerPoint Presentation</vt:lpstr>
      <vt:lpstr>Power Factor Improvement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Venkat</dc:creator>
  <cp:lastModifiedBy>Nikhil Venkat</cp:lastModifiedBy>
  <cp:revision>27</cp:revision>
  <dcterms:created xsi:type="dcterms:W3CDTF">2020-05-05T17:55:58Z</dcterms:created>
  <dcterms:modified xsi:type="dcterms:W3CDTF">2021-07-31T09:08:43Z</dcterms:modified>
</cp:coreProperties>
</file>